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6858000" cx="12192000"/>
  <p:notesSz cx="6858000" cy="9144000"/>
  <p:embeddedFontLst>
    <p:embeddedFont>
      <p:font typeface="La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hF5FaQ0ZVAFBl1CT+kWOPo1OTv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font" Target="fonts/Lato-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achwithict.com/turtle_tutorial.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cupp-common-user-passwords-profiler/"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4e8d99c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184e8d99c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84e8d99c9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84e8d99c9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4 examples of steganography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4e8d99c9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84e8d99c9b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4e8d99c9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84e8d99c9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4e8d99c9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84e8d99c9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84e8d99c9b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84e8d99c9b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84e8d99c9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84e8d99c9b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4e8d99c9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84e8d99c9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4e8d99c9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84e8d99c9b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4e8d99c9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84e8d99c9b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4e8d99c9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184e8d99c9b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4e8d99c9b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84e8d99c9b_0_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4e8d99c9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84e8d99c9b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84e8d99c9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84e8d99c9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84e8d99c9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84e8d99c9b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84e8d99c9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184e8d99c9b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4e8d99c9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84e8d99c9b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4e8d99c9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84e8d99c9b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4e8d99c9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84e8d99c9b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4e8d99c9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184e8d99c9b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4e8d99c9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84e8d99c9b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84e8d99c9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84e8d99c9b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Lists:</a:t>
            </a:r>
            <a:endParaRPr/>
          </a:p>
          <a:p>
            <a:pPr indent="0" lvl="0" marL="0" rtl="0" algn="l">
              <a:lnSpc>
                <a:spcPct val="100000"/>
              </a:lnSpc>
              <a:spcBef>
                <a:spcPts val="0"/>
              </a:spcBef>
              <a:spcAft>
                <a:spcPts val="0"/>
              </a:spcAft>
              <a:buSzPts val="1100"/>
              <a:buNone/>
            </a:pPr>
            <a:r>
              <a:rPr lang="en-US"/>
              <a:t>https://www.w3schools.com/python/python_lists.asp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4e8d99c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84e8d99c9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4e8d99c9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84e8d99c9b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https://www.w3schools.com/python/python_dictionaries.asp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84e8d99c9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84e8d99c9b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4e8d99c9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84e8d99c9b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84e8d99c9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84e8d99c9b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84e8d99c9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84e8d99c9b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84e8d99c9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84e8d99c9b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84e8d99c9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84e8d99c9b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4e8d99c9b_0_203: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g184e8d99c9b_0_20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69" name="Google Shape;369;g184e8d99c9b_0_20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84e8d99c9b_0_210:notes"/>
          <p:cNvSpPr txBox="1"/>
          <p:nvPr>
            <p:ph idx="1" type="body"/>
          </p:nvPr>
        </p:nvSpPr>
        <p:spPr>
          <a:xfrm>
            <a:off x="756000" y="5078520"/>
            <a:ext cx="6047700" cy="481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184e8d99c9b_0_210: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4e8d99c9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84e8d99c9b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4e8d99c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84e8d99c9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84e8d99c9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84e8d99c9b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84e8d99c9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84e8d99c9b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84e8d99c9b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84e8d99c9b_0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84e8d99c9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84e8d99c9b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4e8d99c9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184e8d99c9b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84e8d99c9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84e8d99c9b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Source for list of commands: https://copyassignment.com/python-turtle-commands-and-all-methods/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84e8d99c9b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84e8d99c9b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Img source: </a:t>
            </a:r>
            <a:r>
              <a:rPr lang="en-US" u="sng">
                <a:solidFill>
                  <a:schemeClr val="hlink"/>
                </a:solidFill>
                <a:hlinkClick r:id="rId2"/>
              </a:rPr>
              <a:t>https://www.teachwithict.com/turtle_tutorial.html</a:t>
            </a:r>
            <a:r>
              <a:rPr lang="en-US"/>
              <a:t>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84e8d99c9b_0_778: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184e8d99c9b_0_77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41" name="Google Shape;441;g184e8d99c9b_0_77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84e8d99c9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184e8d99c9b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84e8d99c9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84e8d99c9b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4e8d99c9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84e8d99c9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rPr lang="en-US" u="sng">
                <a:solidFill>
                  <a:srgbClr val="4DD0E1"/>
                </a:solidFill>
                <a:latin typeface="Arial"/>
                <a:ea typeface="Arial"/>
                <a:cs typeface="Arial"/>
                <a:sym typeface="Arial"/>
                <a:hlinkClick r:id="rId2">
                  <a:extLst>
                    <a:ext uri="{A12FA001-AC4F-418D-AE19-62706E023703}">
                      <ahyp:hlinkClr val="tx"/>
                    </a:ext>
                  </a:extLst>
                </a:hlinkClick>
              </a:rPr>
              <a:t>https://www.geeksforgeeks.org/cupp-common-user-passwords-profiler/</a:t>
            </a:r>
            <a:r>
              <a:rPr lang="en-US">
                <a:solidFill>
                  <a:srgbClr val="ADADAD"/>
                </a:solidFill>
                <a:latin typeface="Arial"/>
                <a:ea typeface="Arial"/>
                <a:cs typeface="Arial"/>
                <a:sym typeface="Arial"/>
              </a:rPr>
              <a:t> </a:t>
            </a:r>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84e8d99c9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84e8d99c9b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84e8d99c9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84e8d99c9b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84e8d99c9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84e8d99c9b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84e8d99c9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84e8d99c9b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84e8d99c9b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84e8d99c9b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4e8d99c9b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84e8d99c9b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84e8d99c9b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84e8d99c9b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84e8d99c9b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84e8d99c9b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4e8d99c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84e8d99c9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4e8d99c9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84e8d99c9b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4e8d99c9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84e8d99c9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4e8d99c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184e8d99c9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8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8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8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88"/>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8"/>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8"/>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8"/>
          <p:cNvSpPr/>
          <p:nvPr>
            <p:ph idx="2" type="pic"/>
          </p:nvPr>
        </p:nvSpPr>
        <p:spPr>
          <a:xfrm>
            <a:off x="15" y="0"/>
            <a:ext cx="12191985" cy="4915076"/>
          </a:xfrm>
          <a:prstGeom prst="rect">
            <a:avLst/>
          </a:prstGeom>
          <a:noFill/>
          <a:ln>
            <a:noFill/>
          </a:ln>
        </p:spPr>
      </p:sp>
      <p:sp>
        <p:nvSpPr>
          <p:cNvPr id="90" name="Google Shape;90;p88"/>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1" name="Google Shape;91;p8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8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90"/>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0"/>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0"/>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0"/>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9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9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9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2" name="Shape 102"/>
        <p:cNvGrpSpPr/>
        <p:nvPr/>
      </p:nvGrpSpPr>
      <p:grpSpPr>
        <a:xfrm>
          <a:off x="0" y="0"/>
          <a:ext cx="0" cy="0"/>
          <a:chOff x="0" y="0"/>
          <a:chExt cx="0" cy="0"/>
        </a:xfrm>
      </p:grpSpPr>
      <p:sp>
        <p:nvSpPr>
          <p:cNvPr id="103" name="Google Shape;103;p91"/>
          <p:cNvSpPr txBox="1"/>
          <p:nvPr>
            <p:ph type="title"/>
          </p:nvPr>
        </p:nvSpPr>
        <p:spPr>
          <a:xfrm>
            <a:off x="609600" y="1432891"/>
            <a:ext cx="10971840" cy="249299"/>
          </a:xfrm>
          <a:prstGeom prst="rect">
            <a:avLst/>
          </a:prstGeom>
          <a:noFill/>
          <a:ln>
            <a:noFill/>
          </a:ln>
        </p:spPr>
        <p:txBody>
          <a:bodyPr anchorCtr="0" anchor="ctr" bIns="0" lIns="0" spcFirstLastPara="1" rIns="0" wrap="square" tIns="0">
            <a:sp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1"/>
          <p:cNvSpPr txBox="1"/>
          <p:nvPr>
            <p:ph idx="1" type="body"/>
          </p:nvPr>
        </p:nvSpPr>
        <p:spPr>
          <a:xfrm>
            <a:off x="609600" y="2082600"/>
            <a:ext cx="10971840" cy="43434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g184e8d99c9b_0_53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07" name="Google Shape;107;g184e8d99c9b_0_533"/>
          <p:cNvGrpSpPr/>
          <p:nvPr/>
        </p:nvGrpSpPr>
        <p:grpSpPr>
          <a:xfrm>
            <a:off x="1107039" y="1588455"/>
            <a:ext cx="994316" cy="61102"/>
            <a:chOff x="4580561" y="2589004"/>
            <a:chExt cx="1064464" cy="25200"/>
          </a:xfrm>
        </p:grpSpPr>
        <p:sp>
          <p:nvSpPr>
            <p:cNvPr id="108" name="Google Shape;108;g184e8d99c9b_0_53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9" name="Google Shape;109;g184e8d99c9b_0_533"/>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10" name="Google Shape;110;g184e8d99c9b_0_533"/>
          <p:cNvSpPr txBox="1"/>
          <p:nvPr>
            <p:ph type="title"/>
          </p:nvPr>
        </p:nvSpPr>
        <p:spPr>
          <a:xfrm>
            <a:off x="972600" y="1758200"/>
            <a:ext cx="10251600" cy="7137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11" name="Google Shape;111;g184e8d99c9b_0_533"/>
          <p:cNvSpPr txBox="1"/>
          <p:nvPr>
            <p:ph idx="1" type="body"/>
          </p:nvPr>
        </p:nvSpPr>
        <p:spPr>
          <a:xfrm>
            <a:off x="972600" y="2771833"/>
            <a:ext cx="10251600" cy="3014700"/>
          </a:xfrm>
          <a:prstGeom prst="rect">
            <a:avLst/>
          </a:prstGeom>
          <a:noFill/>
          <a:ln>
            <a:noFill/>
          </a:ln>
        </p:spPr>
        <p:txBody>
          <a:bodyPr anchorCtr="0" anchor="t" bIns="121900" lIns="121900" spcFirstLastPara="1" rIns="121900" wrap="square" tIns="121900">
            <a:normAutofit/>
          </a:bodyPr>
          <a:lstStyle>
            <a:lvl1pPr indent="-336550" lvl="0" marL="457200" algn="l">
              <a:lnSpc>
                <a:spcPct val="115000"/>
              </a:lnSpc>
              <a:spcBef>
                <a:spcPts val="0"/>
              </a:spcBef>
              <a:spcAft>
                <a:spcPts val="0"/>
              </a:spcAft>
              <a:buSzPts val="1700"/>
              <a:buChar char="●"/>
              <a:defRPr/>
            </a:lvl1pPr>
            <a:lvl2pPr indent="-323850" lvl="1" marL="914400" algn="l">
              <a:lnSpc>
                <a:spcPct val="115000"/>
              </a:lnSpc>
              <a:spcBef>
                <a:spcPts val="0"/>
              </a:spcBef>
              <a:spcAft>
                <a:spcPts val="0"/>
              </a:spcAft>
              <a:buSzPts val="1500"/>
              <a:buChar char="○"/>
              <a:defRPr/>
            </a:lvl2pPr>
            <a:lvl3pPr indent="-323850" lvl="2" marL="1371600" algn="l">
              <a:lnSpc>
                <a:spcPct val="115000"/>
              </a:lnSpc>
              <a:spcBef>
                <a:spcPts val="0"/>
              </a:spcBef>
              <a:spcAft>
                <a:spcPts val="0"/>
              </a:spcAft>
              <a:buSzPts val="1500"/>
              <a:buChar char="■"/>
              <a:defRPr/>
            </a:lvl3pPr>
            <a:lvl4pPr indent="-323850" lvl="3" marL="1828800" algn="l">
              <a:lnSpc>
                <a:spcPct val="115000"/>
              </a:lnSpc>
              <a:spcBef>
                <a:spcPts val="0"/>
              </a:spcBef>
              <a:spcAft>
                <a:spcPts val="0"/>
              </a:spcAft>
              <a:buSzPts val="1500"/>
              <a:buChar char="●"/>
              <a:defRPr/>
            </a:lvl4pPr>
            <a:lvl5pPr indent="-323850" lvl="4" marL="2286000" algn="l">
              <a:lnSpc>
                <a:spcPct val="115000"/>
              </a:lnSpc>
              <a:spcBef>
                <a:spcPts val="0"/>
              </a:spcBef>
              <a:spcAft>
                <a:spcPts val="0"/>
              </a:spcAft>
              <a:buSzPts val="1500"/>
              <a:buChar char="○"/>
              <a:defRPr/>
            </a:lvl5pPr>
            <a:lvl6pPr indent="-323850" lvl="5" marL="2743200" algn="l">
              <a:lnSpc>
                <a:spcPct val="115000"/>
              </a:lnSpc>
              <a:spcBef>
                <a:spcPts val="0"/>
              </a:spcBef>
              <a:spcAft>
                <a:spcPts val="0"/>
              </a:spcAft>
              <a:buSzPts val="1500"/>
              <a:buChar char="■"/>
              <a:defRPr/>
            </a:lvl6pPr>
            <a:lvl7pPr indent="-323850" lvl="6" marL="3200400" algn="l">
              <a:lnSpc>
                <a:spcPct val="115000"/>
              </a:lnSpc>
              <a:spcBef>
                <a:spcPts val="0"/>
              </a:spcBef>
              <a:spcAft>
                <a:spcPts val="0"/>
              </a:spcAft>
              <a:buSzPts val="1500"/>
              <a:buChar char="●"/>
              <a:defRPr/>
            </a:lvl7pPr>
            <a:lvl8pPr indent="-323850" lvl="7" marL="3657600" algn="l">
              <a:lnSpc>
                <a:spcPct val="115000"/>
              </a:lnSpc>
              <a:spcBef>
                <a:spcPts val="0"/>
              </a:spcBef>
              <a:spcAft>
                <a:spcPts val="0"/>
              </a:spcAft>
              <a:buSzPts val="1500"/>
              <a:buChar char="○"/>
              <a:defRPr/>
            </a:lvl8pPr>
            <a:lvl9pPr indent="-323850" lvl="8" marL="4114800" algn="l">
              <a:lnSpc>
                <a:spcPct val="115000"/>
              </a:lnSpc>
              <a:spcBef>
                <a:spcPts val="0"/>
              </a:spcBef>
              <a:spcAft>
                <a:spcPts val="0"/>
              </a:spcAft>
              <a:buSzPts val="1500"/>
              <a:buChar char="■"/>
              <a:defRPr/>
            </a:lvl9pPr>
          </a:lstStyle>
          <a:p/>
        </p:txBody>
      </p:sp>
      <p:sp>
        <p:nvSpPr>
          <p:cNvPr id="112" name="Google Shape;112;g184e8d99c9b_0_533"/>
          <p:cNvSpPr txBox="1"/>
          <p:nvPr>
            <p:ph idx="12" type="sldNum"/>
          </p:nvPr>
        </p:nvSpPr>
        <p:spPr>
          <a:xfrm>
            <a:off x="11381736" y="6333135"/>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3" name="Shape 113"/>
        <p:cNvGrpSpPr/>
        <p:nvPr/>
      </p:nvGrpSpPr>
      <p:grpSpPr>
        <a:xfrm>
          <a:off x="0" y="0"/>
          <a:ext cx="0" cy="0"/>
          <a:chOff x="0" y="0"/>
          <a:chExt cx="0" cy="0"/>
        </a:xfrm>
      </p:grpSpPr>
      <p:sp>
        <p:nvSpPr>
          <p:cNvPr id="114" name="Google Shape;114;g184e8d99c9b_0_54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5" name="Google Shape;115;g184e8d99c9b_0_54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16" name="Google Shape;116;g184e8d99c9b_0_541"/>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80"/>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0"/>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8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0"/>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9" name="Google Shape;29;p8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2" name="Google Shape;32;p8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82"/>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2"/>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2"/>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2"/>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8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8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42" name="Shape 42"/>
        <p:cNvGrpSpPr/>
        <p:nvPr/>
      </p:nvGrpSpPr>
      <p:grpSpPr>
        <a:xfrm>
          <a:off x="0" y="0"/>
          <a:ext cx="0" cy="0"/>
          <a:chOff x="0" y="0"/>
          <a:chExt cx="0" cy="0"/>
        </a:xfrm>
      </p:grpSpPr>
      <p:sp>
        <p:nvSpPr>
          <p:cNvPr id="43" name="Google Shape;43;p8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8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 name="Shape 48"/>
        <p:cNvGrpSpPr/>
        <p:nvPr/>
      </p:nvGrpSpPr>
      <p:grpSpPr>
        <a:xfrm>
          <a:off x="0" y="0"/>
          <a:ext cx="0" cy="0"/>
          <a:chOff x="0" y="0"/>
          <a:chExt cx="0" cy="0"/>
        </a:xfrm>
      </p:grpSpPr>
      <p:sp>
        <p:nvSpPr>
          <p:cNvPr id="49" name="Google Shape;49;p8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9"/>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8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8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4"/>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84"/>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8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8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4" name="Google Shape;64;p8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8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6" name="Google Shape;66;p8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8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86"/>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6"/>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87"/>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7"/>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7"/>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1" name="Google Shape;81;p87"/>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87"/>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7"/>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9"/>
          <p:cNvSpPr/>
          <p:nvPr/>
        </p:nvSpPr>
        <p:spPr>
          <a:xfrm>
            <a:off x="0" y="6627858"/>
            <a:ext cx="12192000" cy="21336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9"/>
          <p:cNvSpPr/>
          <p:nvPr/>
        </p:nvSpPr>
        <p:spPr>
          <a:xfrm>
            <a:off x="0" y="6578168"/>
            <a:ext cx="12192001" cy="6599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7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7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7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7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79"/>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pic>
        <p:nvPicPr>
          <p:cNvPr id="18" name="Google Shape;18;p79"/>
          <p:cNvPicPr preferRelativeResize="0"/>
          <p:nvPr/>
        </p:nvPicPr>
        <p:blipFill rotWithShape="1">
          <a:blip r:embed="rId1">
            <a:alphaModFix/>
          </a:blip>
          <a:srcRect b="0" l="0" r="0" t="0"/>
          <a:stretch/>
        </p:blipFill>
        <p:spPr>
          <a:xfrm>
            <a:off x="211048" y="213834"/>
            <a:ext cx="1964968" cy="5040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rive.google.com/drive/folders/1MjkfO-ichmc_Tmk4e2T4RUtF1fskFIEd?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w3schools.com/python/ref_random_choice.as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codecombat.com/play/dungeon" TargetMode="External"/><Relationship Id="rId4" Type="http://schemas.openxmlformats.org/officeDocument/2006/relationships/hyperlink" Target="https://www.ozaria.com/play/chapter-1-sky-mountain?hour_of_code=tru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www.youtube.com/watch?v=iFuR97YcSLM" TargetMode="External"/><Relationship Id="rId4" Type="http://schemas.openxmlformats.org/officeDocument/2006/relationships/hyperlink" Target="https://www.youtube.com/watch?v=3K-12i0jcl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docs.google.com/document/d/1jRpZwu1rhA9facdXE09yz8ACSfzCkecILucJDx7eJCE/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github.com/kying18/tic-tac-toe/blob/master/game.p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84e8d99c9b_0_0"/>
          <p:cNvSpPr txBox="1"/>
          <p:nvPr>
            <p:ph type="title"/>
          </p:nvPr>
        </p:nvSpPr>
        <p:spPr>
          <a:xfrm>
            <a:off x="999280" y="200715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5600"/>
              <a:buNone/>
            </a:pPr>
            <a:r>
              <a:rPr lang="en-US" sz="7000">
                <a:latin typeface="Arial"/>
                <a:ea typeface="Arial"/>
                <a:cs typeface="Arial"/>
                <a:sym typeface="Arial"/>
              </a:rPr>
              <a:t>Introduction to projects</a:t>
            </a:r>
            <a:endParaRPr sz="7000">
              <a:latin typeface="Arial"/>
              <a:ea typeface="Arial"/>
              <a:cs typeface="Arial"/>
              <a:sym typeface="Arial"/>
            </a:endParaRPr>
          </a:p>
        </p:txBody>
      </p:sp>
      <p:sp>
        <p:nvSpPr>
          <p:cNvPr id="122" name="Google Shape;122;g184e8d99c9b_0_0"/>
          <p:cNvSpPr txBox="1"/>
          <p:nvPr>
            <p:ph idx="4294967295" type="subTitle"/>
          </p:nvPr>
        </p:nvSpPr>
        <p:spPr>
          <a:xfrm>
            <a:off x="1144685" y="3759852"/>
            <a:ext cx="13411200" cy="1524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accent1"/>
              </a:buClr>
              <a:buSzPts val="2100"/>
              <a:buFont typeface="Calibri"/>
              <a:buNone/>
            </a:pPr>
            <a:r>
              <a:rPr b="0" i="0" lang="en-US" sz="2700" u="none" cap="none" strike="noStrike">
                <a:solidFill>
                  <a:srgbClr val="3F3F3F"/>
                </a:solidFill>
                <a:latin typeface="Arial"/>
                <a:ea typeface="Arial"/>
                <a:cs typeface="Arial"/>
                <a:sym typeface="Arial"/>
              </a:rPr>
              <a:t>Intermediate Python Module</a:t>
            </a:r>
            <a:endParaRPr b="0" i="0" sz="27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accent1"/>
              </a:buClr>
              <a:buSzPts val="2100"/>
              <a:buFont typeface="Calibri"/>
              <a:buNone/>
            </a:pPr>
            <a:r>
              <a:rPr b="0" i="0" lang="en-US" sz="2700" u="none" cap="none" strike="noStrike">
                <a:solidFill>
                  <a:srgbClr val="3F3F3F"/>
                </a:solidFill>
                <a:highlight>
                  <a:schemeClr val="lt1"/>
                </a:highlight>
                <a:latin typeface="Arial"/>
                <a:ea typeface="Arial"/>
                <a:cs typeface="Arial"/>
                <a:sym typeface="Arial"/>
              </a:rPr>
              <a:t>Updated Nov 2022</a:t>
            </a:r>
            <a:endParaRPr b="0" i="0" sz="2700" u="none" cap="none" strike="noStrike">
              <a:solidFill>
                <a:srgbClr val="3F3F3F"/>
              </a:solidFill>
              <a:highlight>
                <a:schemeClr val="lt1"/>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184e8d99c9b_0_52"/>
          <p:cNvPicPr preferRelativeResize="0"/>
          <p:nvPr/>
        </p:nvPicPr>
        <p:blipFill rotWithShape="1">
          <a:blip r:embed="rId3">
            <a:alphaModFix/>
          </a:blip>
          <a:srcRect b="0" l="0" r="0" t="0"/>
          <a:stretch/>
        </p:blipFill>
        <p:spPr>
          <a:xfrm>
            <a:off x="6912950" y="517512"/>
            <a:ext cx="4522525" cy="5822975"/>
          </a:xfrm>
          <a:prstGeom prst="rect">
            <a:avLst/>
          </a:prstGeom>
          <a:noFill/>
          <a:ln>
            <a:noFill/>
          </a:ln>
        </p:spPr>
      </p:pic>
      <p:pic>
        <p:nvPicPr>
          <p:cNvPr id="195" name="Google Shape;195;g184e8d99c9b_0_52"/>
          <p:cNvPicPr preferRelativeResize="0"/>
          <p:nvPr/>
        </p:nvPicPr>
        <p:blipFill rotWithShape="1">
          <a:blip r:embed="rId4">
            <a:alphaModFix/>
          </a:blip>
          <a:srcRect b="0" l="0" r="0" t="0"/>
          <a:stretch/>
        </p:blipFill>
        <p:spPr>
          <a:xfrm>
            <a:off x="339275" y="758726"/>
            <a:ext cx="5085949" cy="3048688"/>
          </a:xfrm>
          <a:prstGeom prst="rect">
            <a:avLst/>
          </a:prstGeom>
          <a:noFill/>
          <a:ln>
            <a:noFill/>
          </a:ln>
        </p:spPr>
      </p:pic>
      <p:pic>
        <p:nvPicPr>
          <p:cNvPr id="196" name="Google Shape;196;g184e8d99c9b_0_52"/>
          <p:cNvPicPr preferRelativeResize="0"/>
          <p:nvPr/>
        </p:nvPicPr>
        <p:blipFill rotWithShape="1">
          <a:blip r:embed="rId5">
            <a:alphaModFix/>
          </a:blip>
          <a:srcRect b="0" l="0" r="0" t="0"/>
          <a:stretch/>
        </p:blipFill>
        <p:spPr>
          <a:xfrm>
            <a:off x="1337150" y="4253075"/>
            <a:ext cx="5085956" cy="214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84e8d99c9b_0_58"/>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Steganography cont.</a:t>
            </a:r>
            <a:endParaRPr/>
          </a:p>
        </p:txBody>
      </p:sp>
      <p:sp>
        <p:nvSpPr>
          <p:cNvPr id="202" name="Google Shape;202;g184e8d99c9b_0_58"/>
          <p:cNvSpPr txBox="1"/>
          <p:nvPr>
            <p:ph idx="4294967295" type="body"/>
          </p:nvPr>
        </p:nvSpPr>
        <p:spPr>
          <a:xfrm>
            <a:off x="1048800" y="208603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000"/>
              <a:buNone/>
            </a:pPr>
            <a:r>
              <a:rPr lang="en-US" sz="1700">
                <a:latin typeface="Arial"/>
                <a:ea typeface="Arial"/>
                <a:cs typeface="Arial"/>
                <a:sym typeface="Arial"/>
              </a:rPr>
              <a:t>Image = list of pixels</a:t>
            </a:r>
            <a:endParaRPr sz="1700">
              <a:latin typeface="Arial"/>
              <a:ea typeface="Arial"/>
              <a:cs typeface="Arial"/>
              <a:sym typeface="Arial"/>
            </a:endParaRPr>
          </a:p>
          <a:p>
            <a:pPr indent="0" lvl="0" marL="0" rtl="0" algn="l">
              <a:lnSpc>
                <a:spcPct val="115000"/>
              </a:lnSpc>
              <a:spcBef>
                <a:spcPts val="1600"/>
              </a:spcBef>
              <a:spcAft>
                <a:spcPts val="0"/>
              </a:spcAft>
              <a:buSzPts val="2000"/>
              <a:buNone/>
            </a:pPr>
            <a:r>
              <a:rPr lang="en-US" sz="1700">
                <a:latin typeface="Arial"/>
                <a:ea typeface="Arial"/>
                <a:cs typeface="Arial"/>
                <a:sym typeface="Arial"/>
              </a:rPr>
              <a:t>We can identify each pixel in an image by x &amp; y coordinate (2D space)</a:t>
            </a:r>
            <a:endParaRPr sz="1700">
              <a:latin typeface="Arial"/>
              <a:ea typeface="Arial"/>
              <a:cs typeface="Arial"/>
              <a:sym typeface="Arial"/>
            </a:endParaRPr>
          </a:p>
          <a:p>
            <a:pPr indent="0" lvl="0" marL="0" rtl="0" algn="l">
              <a:lnSpc>
                <a:spcPct val="115000"/>
              </a:lnSpc>
              <a:spcBef>
                <a:spcPts val="1600"/>
              </a:spcBef>
              <a:spcAft>
                <a:spcPts val="0"/>
              </a:spcAft>
              <a:buSzPts val="2000"/>
              <a:buNone/>
            </a:pPr>
            <a:r>
              <a:rPr lang="en-US" sz="1700">
                <a:latin typeface="Arial"/>
                <a:ea typeface="Arial"/>
                <a:cs typeface="Arial"/>
                <a:sym typeface="Arial"/>
              </a:rPr>
              <a:t>E.g. image[1][2] = third pixel of the second line</a:t>
            </a:r>
            <a:endParaRPr sz="1700">
              <a:latin typeface="Arial"/>
              <a:ea typeface="Arial"/>
              <a:cs typeface="Arial"/>
              <a:sym typeface="Arial"/>
            </a:endParaRPr>
          </a:p>
          <a:p>
            <a:pPr indent="0" lvl="0" marL="0" rtl="0" algn="l">
              <a:lnSpc>
                <a:spcPct val="115000"/>
              </a:lnSpc>
              <a:spcBef>
                <a:spcPts val="1600"/>
              </a:spcBef>
              <a:spcAft>
                <a:spcPts val="0"/>
              </a:spcAft>
              <a:buSzPts val="2000"/>
              <a:buNone/>
            </a:pPr>
            <a:r>
              <a:rPr lang="en-US" sz="1700">
                <a:latin typeface="Arial"/>
                <a:ea typeface="Arial"/>
                <a:cs typeface="Arial"/>
                <a:sym typeface="Arial"/>
              </a:rPr>
              <a:t>Each element is an integer between 0 and 255 (=how greyscale colours are represented)</a:t>
            </a:r>
            <a:endParaRPr sz="1700">
              <a:latin typeface="Arial"/>
              <a:ea typeface="Arial"/>
              <a:cs typeface="Arial"/>
              <a:sym typeface="Arial"/>
            </a:endParaRPr>
          </a:p>
          <a:p>
            <a:pPr indent="0" lvl="0" marL="0" rtl="0" algn="l">
              <a:lnSpc>
                <a:spcPct val="115000"/>
              </a:lnSpc>
              <a:spcBef>
                <a:spcPts val="1600"/>
              </a:spcBef>
              <a:spcAft>
                <a:spcPts val="0"/>
              </a:spcAft>
              <a:buSzPts val="2000"/>
              <a:buNone/>
            </a:pPr>
            <a:r>
              <a:rPr lang="en-US" sz="1700">
                <a:latin typeface="Arial"/>
                <a:ea typeface="Arial"/>
                <a:cs typeface="Arial"/>
                <a:sym typeface="Arial"/>
              </a:rPr>
              <a:t>How does a computer represent a number between 0 and 255?</a:t>
            </a:r>
            <a:endParaRPr sz="1700">
              <a:latin typeface="Arial"/>
              <a:ea typeface="Arial"/>
              <a:cs typeface="Arial"/>
              <a:sym typeface="Arial"/>
            </a:endParaRPr>
          </a:p>
          <a:p>
            <a:pPr indent="0" lvl="0" marL="0" rtl="0" algn="l">
              <a:lnSpc>
                <a:spcPct val="115000"/>
              </a:lnSpc>
              <a:spcBef>
                <a:spcPts val="1600"/>
              </a:spcBef>
              <a:spcAft>
                <a:spcPts val="0"/>
              </a:spcAft>
              <a:buSzPts val="2000"/>
              <a:buNone/>
            </a:pPr>
            <a:r>
              <a:rPr lang="en-US" sz="1700">
                <a:latin typeface="Arial"/>
                <a:ea typeface="Arial"/>
                <a:cs typeface="Arial"/>
                <a:sym typeface="Arial"/>
              </a:rPr>
              <a:t>=&gt; needs 8 numbers to represent this one numbers in just zeros and ones</a:t>
            </a:r>
            <a:endParaRPr sz="1700">
              <a:latin typeface="Arial"/>
              <a:ea typeface="Arial"/>
              <a:cs typeface="Arial"/>
              <a:sym typeface="Arial"/>
            </a:endParaRPr>
          </a:p>
          <a:p>
            <a:pPr indent="0" lvl="0" marL="0" rtl="0" algn="l">
              <a:lnSpc>
                <a:spcPct val="115000"/>
              </a:lnSpc>
              <a:spcBef>
                <a:spcPts val="1600"/>
              </a:spcBef>
              <a:spcAft>
                <a:spcPts val="1600"/>
              </a:spcAft>
              <a:buSzPts val="2000"/>
              <a:buNone/>
            </a:pPr>
            <a:r>
              <a:rPr lang="en-US" sz="1700">
                <a:latin typeface="Arial"/>
                <a:ea typeface="Arial"/>
                <a:cs typeface="Arial"/>
                <a:sym typeface="Arial"/>
              </a:rPr>
              <a:t>These 8 numbers (bits)  are a byte</a:t>
            </a:r>
            <a:endParaRPr sz="17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184e8d99c9b_0_63"/>
          <p:cNvPicPr preferRelativeResize="0"/>
          <p:nvPr/>
        </p:nvPicPr>
        <p:blipFill rotWithShape="1">
          <a:blip r:embed="rId3">
            <a:alphaModFix/>
          </a:blip>
          <a:srcRect b="0" l="0" r="0" t="0"/>
          <a:stretch/>
        </p:blipFill>
        <p:spPr>
          <a:xfrm>
            <a:off x="331833" y="901600"/>
            <a:ext cx="4026300" cy="4177299"/>
          </a:xfrm>
          <a:prstGeom prst="rect">
            <a:avLst/>
          </a:prstGeom>
          <a:noFill/>
          <a:ln>
            <a:noFill/>
          </a:ln>
        </p:spPr>
      </p:pic>
      <p:pic>
        <p:nvPicPr>
          <p:cNvPr id="208" name="Google Shape;208;g184e8d99c9b_0_63"/>
          <p:cNvPicPr preferRelativeResize="0"/>
          <p:nvPr/>
        </p:nvPicPr>
        <p:blipFill rotWithShape="1">
          <a:blip r:embed="rId4">
            <a:alphaModFix/>
          </a:blip>
          <a:srcRect b="0" l="0" r="0" t="0"/>
          <a:stretch/>
        </p:blipFill>
        <p:spPr>
          <a:xfrm>
            <a:off x="5401950" y="4484299"/>
            <a:ext cx="3781400" cy="2086075"/>
          </a:xfrm>
          <a:prstGeom prst="rect">
            <a:avLst/>
          </a:prstGeom>
          <a:noFill/>
          <a:ln>
            <a:noFill/>
          </a:ln>
        </p:spPr>
      </p:pic>
      <p:sp>
        <p:nvSpPr>
          <p:cNvPr id="209" name="Google Shape;209;g184e8d99c9b_0_63"/>
          <p:cNvSpPr txBox="1"/>
          <p:nvPr/>
        </p:nvSpPr>
        <p:spPr>
          <a:xfrm>
            <a:off x="353967" y="5265167"/>
            <a:ext cx="4223100" cy="831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In a byte, we can store colour information OR text. How?</a:t>
            </a:r>
            <a:endParaRPr b="1" i="0" sz="1900" u="none" cap="none" strike="noStrike">
              <a:solidFill>
                <a:srgbClr val="000000"/>
              </a:solidFill>
              <a:latin typeface="Arial"/>
              <a:ea typeface="Arial"/>
              <a:cs typeface="Arial"/>
              <a:sym typeface="Arial"/>
            </a:endParaRPr>
          </a:p>
        </p:txBody>
      </p:sp>
      <p:pic>
        <p:nvPicPr>
          <p:cNvPr id="210" name="Google Shape;210;g184e8d99c9b_0_63"/>
          <p:cNvPicPr preferRelativeResize="0"/>
          <p:nvPr/>
        </p:nvPicPr>
        <p:blipFill rotWithShape="1">
          <a:blip r:embed="rId5">
            <a:alphaModFix/>
          </a:blip>
          <a:srcRect b="0" l="0" r="0" t="0"/>
          <a:stretch/>
        </p:blipFill>
        <p:spPr>
          <a:xfrm>
            <a:off x="5255333" y="901600"/>
            <a:ext cx="4236031" cy="2382767"/>
          </a:xfrm>
          <a:prstGeom prst="rect">
            <a:avLst/>
          </a:prstGeom>
          <a:noFill/>
          <a:ln>
            <a:noFill/>
          </a:ln>
        </p:spPr>
      </p:pic>
      <p:sp>
        <p:nvSpPr>
          <p:cNvPr id="211" name="Google Shape;211;g184e8d99c9b_0_63"/>
          <p:cNvSpPr txBox="1"/>
          <p:nvPr/>
        </p:nvSpPr>
        <p:spPr>
          <a:xfrm>
            <a:off x="4680184" y="901600"/>
            <a:ext cx="28317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Lato"/>
                <a:ea typeface="Lato"/>
                <a:cs typeface="Lato"/>
                <a:sym typeface="Lato"/>
              </a:rPr>
              <a:t>Text:</a:t>
            </a:r>
            <a:endParaRPr b="1" i="0" sz="1900" u="none" cap="none" strike="noStrike">
              <a:solidFill>
                <a:srgbClr val="000000"/>
              </a:solidFill>
              <a:latin typeface="Lato"/>
              <a:ea typeface="Lato"/>
              <a:cs typeface="Lato"/>
              <a:sym typeface="Lato"/>
            </a:endParaRPr>
          </a:p>
        </p:txBody>
      </p:sp>
      <p:sp>
        <p:nvSpPr>
          <p:cNvPr id="212" name="Google Shape;212;g184e8d99c9b_0_63"/>
          <p:cNvSpPr txBox="1"/>
          <p:nvPr/>
        </p:nvSpPr>
        <p:spPr>
          <a:xfrm>
            <a:off x="4680227" y="3073700"/>
            <a:ext cx="7273200" cy="1708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Image:</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Each pixel has a grayscale value between 0 (white) and 255 (black)</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This pixel value can be represented by a byte (=8 bits)</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184e8d99c9b_0_72"/>
          <p:cNvPicPr preferRelativeResize="0"/>
          <p:nvPr/>
        </p:nvPicPr>
        <p:blipFill rotWithShape="1">
          <a:blip r:embed="rId3">
            <a:alphaModFix/>
          </a:blip>
          <a:srcRect b="7781" l="2200" r="0" t="0"/>
          <a:stretch/>
        </p:blipFill>
        <p:spPr>
          <a:xfrm>
            <a:off x="8382000" y="1460000"/>
            <a:ext cx="3741925" cy="4523600"/>
          </a:xfrm>
          <a:prstGeom prst="rect">
            <a:avLst/>
          </a:prstGeom>
          <a:noFill/>
          <a:ln>
            <a:noFill/>
          </a:ln>
        </p:spPr>
      </p:pic>
      <p:pic>
        <p:nvPicPr>
          <p:cNvPr id="218" name="Google Shape;218;g184e8d99c9b_0_72"/>
          <p:cNvPicPr preferRelativeResize="0"/>
          <p:nvPr/>
        </p:nvPicPr>
        <p:blipFill rotWithShape="1">
          <a:blip r:embed="rId4">
            <a:alphaModFix/>
          </a:blip>
          <a:srcRect b="0" l="0" r="0" t="0"/>
          <a:stretch/>
        </p:blipFill>
        <p:spPr>
          <a:xfrm>
            <a:off x="646433" y="875867"/>
            <a:ext cx="7829800" cy="4212694"/>
          </a:xfrm>
          <a:prstGeom prst="rect">
            <a:avLst/>
          </a:prstGeom>
          <a:noFill/>
          <a:ln>
            <a:noFill/>
          </a:ln>
        </p:spPr>
      </p:pic>
      <p:sp>
        <p:nvSpPr>
          <p:cNvPr id="219" name="Google Shape;219;g184e8d99c9b_0_72"/>
          <p:cNvSpPr txBox="1"/>
          <p:nvPr/>
        </p:nvSpPr>
        <p:spPr>
          <a:xfrm>
            <a:off x="8672067" y="1828800"/>
            <a:ext cx="29424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Another example…</a:t>
            </a:r>
            <a:endParaRPr b="0" i="0" sz="1900" u="none" cap="none" strike="noStrike">
              <a:solidFill>
                <a:srgbClr val="000000"/>
              </a:solidFill>
              <a:latin typeface="Arial"/>
              <a:ea typeface="Arial"/>
              <a:cs typeface="Arial"/>
              <a:sym typeface="Arial"/>
            </a:endParaRPr>
          </a:p>
        </p:txBody>
      </p:sp>
      <p:sp>
        <p:nvSpPr>
          <p:cNvPr id="220" name="Google Shape;220;g184e8d99c9b_0_72"/>
          <p:cNvSpPr txBox="1"/>
          <p:nvPr/>
        </p:nvSpPr>
        <p:spPr>
          <a:xfrm>
            <a:off x="358067" y="5524900"/>
            <a:ext cx="7737300" cy="831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So we can represent pictures in numbers ranging from 0 to 255</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How do we turn this into 0s and 1s for the computer?</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84e8d99c9b_0_545"/>
          <p:cNvSpPr txBox="1"/>
          <p:nvPr>
            <p:ph type="title"/>
          </p:nvPr>
        </p:nvSpPr>
        <p:spPr>
          <a:xfrm>
            <a:off x="1097280" y="5914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sz="3000"/>
              <a:t>Moving from B&amp;W to colour: how does it affect the complexity of image encoding?</a:t>
            </a:r>
            <a:endParaRPr sz="3000"/>
          </a:p>
        </p:txBody>
      </p:sp>
      <p:pic>
        <p:nvPicPr>
          <p:cNvPr id="226" name="Google Shape;226;g184e8d99c9b_0_545"/>
          <p:cNvPicPr preferRelativeResize="0"/>
          <p:nvPr/>
        </p:nvPicPr>
        <p:blipFill rotWithShape="1">
          <a:blip r:embed="rId3">
            <a:alphaModFix/>
          </a:blip>
          <a:srcRect b="0" l="0" r="0" t="0"/>
          <a:stretch/>
        </p:blipFill>
        <p:spPr>
          <a:xfrm>
            <a:off x="400201" y="2190273"/>
            <a:ext cx="7039725" cy="2573625"/>
          </a:xfrm>
          <a:prstGeom prst="rect">
            <a:avLst/>
          </a:prstGeom>
          <a:noFill/>
          <a:ln>
            <a:noFill/>
          </a:ln>
        </p:spPr>
      </p:pic>
      <p:pic>
        <p:nvPicPr>
          <p:cNvPr id="227" name="Google Shape;227;g184e8d99c9b_0_545"/>
          <p:cNvPicPr preferRelativeResize="0"/>
          <p:nvPr/>
        </p:nvPicPr>
        <p:blipFill rotWithShape="1">
          <a:blip r:embed="rId4">
            <a:alphaModFix/>
          </a:blip>
          <a:srcRect b="0" l="0" r="0" t="0"/>
          <a:stretch/>
        </p:blipFill>
        <p:spPr>
          <a:xfrm>
            <a:off x="7754550" y="3269133"/>
            <a:ext cx="3401134" cy="2550851"/>
          </a:xfrm>
          <a:prstGeom prst="rect">
            <a:avLst/>
          </a:prstGeom>
          <a:noFill/>
          <a:ln>
            <a:noFill/>
          </a:ln>
        </p:spPr>
      </p:pic>
      <p:sp>
        <p:nvSpPr>
          <p:cNvPr id="228" name="Google Shape;228;g184e8d99c9b_0_545"/>
          <p:cNvSpPr txBox="1"/>
          <p:nvPr/>
        </p:nvSpPr>
        <p:spPr>
          <a:xfrm>
            <a:off x="400200" y="5065900"/>
            <a:ext cx="5064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We will proceed to work with grayscale files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84e8d99c9b_0_84"/>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Steganography cont.</a:t>
            </a:r>
            <a:endParaRPr/>
          </a:p>
        </p:txBody>
      </p:sp>
      <p:sp>
        <p:nvSpPr>
          <p:cNvPr id="234" name="Google Shape;234;g184e8d99c9b_0_84"/>
          <p:cNvSpPr txBox="1"/>
          <p:nvPr>
            <p:ph idx="4294967295" type="body"/>
          </p:nvPr>
        </p:nvSpPr>
        <p:spPr>
          <a:xfrm>
            <a:off x="1048800" y="2238433"/>
            <a:ext cx="10251600" cy="3014700"/>
          </a:xfrm>
          <a:prstGeom prst="rect">
            <a:avLst/>
          </a:prstGeom>
          <a:noFill/>
          <a:ln>
            <a:noFill/>
          </a:ln>
        </p:spPr>
        <p:txBody>
          <a:bodyPr anchorCtr="0" anchor="t" bIns="121900" lIns="121900" spcFirstLastPara="1" rIns="121900" wrap="square" tIns="121900">
            <a:normAutofit lnSpcReduction="20000"/>
          </a:bodyPr>
          <a:lstStyle/>
          <a:p>
            <a:pPr indent="0" lvl="0" marL="0" rtl="0" algn="l">
              <a:lnSpc>
                <a:spcPct val="115000"/>
              </a:lnSpc>
              <a:spcBef>
                <a:spcPts val="0"/>
              </a:spcBef>
              <a:spcAft>
                <a:spcPts val="0"/>
              </a:spcAft>
              <a:buSzPts val="1700"/>
              <a:buNone/>
            </a:pPr>
            <a:r>
              <a:rPr lang="en-US">
                <a:latin typeface="Arial"/>
                <a:ea typeface="Arial"/>
                <a:cs typeface="Arial"/>
                <a:sym typeface="Arial"/>
              </a:rPr>
              <a:t>We can encode numbers and text within a byte.</a:t>
            </a:r>
            <a:endParaRPr>
              <a:latin typeface="Arial"/>
              <a:ea typeface="Arial"/>
              <a:cs typeface="Arial"/>
              <a:sym typeface="Arial"/>
            </a:endParaRPr>
          </a:p>
          <a:p>
            <a:pPr indent="0" lvl="0" marL="0" rtl="0" algn="l">
              <a:lnSpc>
                <a:spcPct val="115000"/>
              </a:lnSpc>
              <a:spcBef>
                <a:spcPts val="0"/>
              </a:spcBef>
              <a:spcAft>
                <a:spcPts val="0"/>
              </a:spcAft>
              <a:buSzPts val="1700"/>
              <a:buNone/>
            </a:pPr>
            <a:r>
              <a:t/>
            </a:r>
            <a:endParaRPr>
              <a:latin typeface="Arial"/>
              <a:ea typeface="Arial"/>
              <a:cs typeface="Arial"/>
              <a:sym typeface="Arial"/>
            </a:endParaRPr>
          </a:p>
          <a:p>
            <a:pPr indent="0" lvl="0" marL="0" rtl="0" algn="l">
              <a:lnSpc>
                <a:spcPct val="115000"/>
              </a:lnSpc>
              <a:spcBef>
                <a:spcPts val="0"/>
              </a:spcBef>
              <a:spcAft>
                <a:spcPts val="0"/>
              </a:spcAft>
              <a:buSzPts val="1700"/>
              <a:buNone/>
            </a:pPr>
            <a:r>
              <a:rPr lang="en-US">
                <a:latin typeface="Arial"/>
                <a:ea typeface="Arial"/>
                <a:cs typeface="Arial"/>
                <a:sym typeface="Arial"/>
              </a:rPr>
              <a:t>Example: </a:t>
            </a:r>
            <a:br>
              <a:rPr lang="en-US">
                <a:latin typeface="Arial"/>
                <a:ea typeface="Arial"/>
                <a:cs typeface="Arial"/>
                <a:sym typeface="Arial"/>
              </a:rPr>
            </a:br>
            <a:r>
              <a:rPr lang="en-US">
                <a:latin typeface="Arial"/>
                <a:ea typeface="Arial"/>
                <a:cs typeface="Arial"/>
                <a:sym typeface="Arial"/>
              </a:rPr>
              <a:t>10000000 = 128</a:t>
            </a:r>
            <a:br>
              <a:rPr lang="en-US">
                <a:latin typeface="Arial"/>
                <a:ea typeface="Arial"/>
                <a:cs typeface="Arial"/>
                <a:sym typeface="Arial"/>
              </a:rPr>
            </a:br>
            <a:r>
              <a:rPr lang="en-US">
                <a:latin typeface="Arial"/>
                <a:ea typeface="Arial"/>
                <a:cs typeface="Arial"/>
                <a:sym typeface="Arial"/>
              </a:rPr>
              <a:t>10000001 = 129</a:t>
            </a:r>
            <a:br>
              <a:rPr lang="en-US">
                <a:latin typeface="Arial"/>
                <a:ea typeface="Arial"/>
                <a:cs typeface="Arial"/>
                <a:sym typeface="Arial"/>
              </a:rPr>
            </a:br>
            <a:r>
              <a:rPr lang="en-US">
                <a:latin typeface="Arial"/>
                <a:ea typeface="Arial"/>
                <a:cs typeface="Arial"/>
                <a:sym typeface="Arial"/>
              </a:rPr>
              <a:t>00000001 = 1</a:t>
            </a:r>
            <a:endParaRPr>
              <a:latin typeface="Arial"/>
              <a:ea typeface="Arial"/>
              <a:cs typeface="Arial"/>
              <a:sym typeface="Arial"/>
            </a:endParaRPr>
          </a:p>
          <a:p>
            <a:pPr indent="0" lvl="0" marL="0" rtl="0" algn="l">
              <a:lnSpc>
                <a:spcPct val="115000"/>
              </a:lnSpc>
              <a:spcBef>
                <a:spcPts val="1600"/>
              </a:spcBef>
              <a:spcAft>
                <a:spcPts val="0"/>
              </a:spcAft>
              <a:buSzPts val="1700"/>
              <a:buNone/>
            </a:pPr>
            <a:r>
              <a:rPr lang="en-US">
                <a:latin typeface="Arial"/>
                <a:ea typeface="Arial"/>
                <a:cs typeface="Arial"/>
                <a:sym typeface="Arial"/>
              </a:rPr>
              <a:t>Which part of the byte is most important? The leftmost or rightmost?</a:t>
            </a:r>
            <a:endParaRPr>
              <a:latin typeface="Arial"/>
              <a:ea typeface="Arial"/>
              <a:cs typeface="Arial"/>
              <a:sym typeface="Arial"/>
            </a:endParaRPr>
          </a:p>
          <a:p>
            <a:pPr indent="0" lvl="0" marL="0" rtl="0" algn="l">
              <a:lnSpc>
                <a:spcPct val="115000"/>
              </a:lnSpc>
              <a:spcBef>
                <a:spcPts val="1600"/>
              </a:spcBef>
              <a:spcAft>
                <a:spcPts val="1600"/>
              </a:spcAft>
              <a:buSzPts val="1700"/>
              <a:buNone/>
            </a:pPr>
            <a:r>
              <a:rPr b="1" lang="en-US">
                <a:latin typeface="Arial"/>
                <a:ea typeface="Arial"/>
                <a:cs typeface="Arial"/>
                <a:sym typeface="Arial"/>
              </a:rPr>
              <a:t>Steganography = storing the message in the rightmost bits of a byte!</a:t>
            </a:r>
            <a:endParaRPr b="1">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84e8d99c9b_0_89"/>
          <p:cNvSpPr txBox="1"/>
          <p:nvPr>
            <p:ph type="title"/>
          </p:nvPr>
        </p:nvSpPr>
        <p:spPr>
          <a:xfrm>
            <a:off x="1097275" y="743800"/>
            <a:ext cx="106473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Before we start… installing CV2 package</a:t>
            </a:r>
            <a:endParaRPr/>
          </a:p>
        </p:txBody>
      </p:sp>
      <p:sp>
        <p:nvSpPr>
          <p:cNvPr id="240" name="Google Shape;240;g184e8d99c9b_0_89"/>
          <p:cNvSpPr txBox="1"/>
          <p:nvPr>
            <p:ph idx="4294967295" type="body"/>
          </p:nvPr>
        </p:nvSpPr>
        <p:spPr>
          <a:xfrm>
            <a:off x="1097275" y="2418158"/>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700"/>
              <a:buNone/>
            </a:pPr>
            <a:r>
              <a:rPr lang="en-US" sz="2700">
                <a:highlight>
                  <a:srgbClr val="00FF00"/>
                </a:highlight>
                <a:latin typeface="Arial"/>
                <a:ea typeface="Arial"/>
                <a:cs typeface="Arial"/>
                <a:sym typeface="Arial"/>
              </a:rPr>
              <a:t>install openpython-cv</a:t>
            </a:r>
            <a:endParaRPr sz="2700">
              <a:highlight>
                <a:srgbClr val="00FF00"/>
              </a:highlight>
              <a:latin typeface="Arial"/>
              <a:ea typeface="Arial"/>
              <a:cs typeface="Arial"/>
              <a:sym typeface="Arial"/>
            </a:endParaRPr>
          </a:p>
          <a:p>
            <a:pPr indent="0" lvl="0" marL="0" rtl="0" algn="l">
              <a:lnSpc>
                <a:spcPct val="115000"/>
              </a:lnSpc>
              <a:spcBef>
                <a:spcPts val="1600"/>
              </a:spcBef>
              <a:spcAft>
                <a:spcPts val="0"/>
              </a:spcAft>
              <a:buSzPts val="1700"/>
              <a:buNone/>
            </a:pPr>
            <a:r>
              <a:rPr lang="en-US" sz="2700">
                <a:highlight>
                  <a:srgbClr val="00FF00"/>
                </a:highlight>
                <a:latin typeface="Arial"/>
                <a:ea typeface="Arial"/>
                <a:cs typeface="Arial"/>
                <a:sym typeface="Arial"/>
              </a:rPr>
              <a:t>import CV2</a:t>
            </a:r>
            <a:endParaRPr sz="2700">
              <a:highlight>
                <a:srgbClr val="00FF00"/>
              </a:highlight>
              <a:latin typeface="Arial"/>
              <a:ea typeface="Arial"/>
              <a:cs typeface="Arial"/>
              <a:sym typeface="Arial"/>
            </a:endParaRPr>
          </a:p>
          <a:p>
            <a:pPr indent="0" lvl="0" marL="0" rtl="0" algn="l">
              <a:lnSpc>
                <a:spcPct val="115000"/>
              </a:lnSpc>
              <a:spcBef>
                <a:spcPts val="1600"/>
              </a:spcBef>
              <a:spcAft>
                <a:spcPts val="1600"/>
              </a:spcAft>
              <a:buSzPts val="1700"/>
              <a:buNone/>
            </a:pPr>
            <a:r>
              <a:rPr lang="en-US" sz="2700">
                <a:solidFill>
                  <a:srgbClr val="FF0000"/>
                </a:solidFill>
                <a:highlight>
                  <a:srgbClr val="00FF00"/>
                </a:highlight>
                <a:latin typeface="Arial"/>
                <a:ea typeface="Arial"/>
                <a:cs typeface="Arial"/>
                <a:sym typeface="Arial"/>
              </a:rPr>
              <a:t>Is there more instructions for this, links?</a:t>
            </a:r>
            <a:endParaRPr sz="2700">
              <a:solidFill>
                <a:srgbClr val="FF0000"/>
              </a:solidFill>
              <a:highlight>
                <a:srgbClr val="00FF00"/>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84e8d99c9b_0_104"/>
          <p:cNvPicPr preferRelativeResize="0"/>
          <p:nvPr/>
        </p:nvPicPr>
        <p:blipFill rotWithShape="1">
          <a:blip r:embed="rId3">
            <a:alphaModFix/>
          </a:blip>
          <a:srcRect b="0" l="0" r="0" t="0"/>
          <a:stretch/>
        </p:blipFill>
        <p:spPr>
          <a:xfrm>
            <a:off x="857164" y="1928767"/>
            <a:ext cx="7830767" cy="3966834"/>
          </a:xfrm>
          <a:prstGeom prst="rect">
            <a:avLst/>
          </a:prstGeom>
          <a:noFill/>
          <a:ln>
            <a:noFill/>
          </a:ln>
        </p:spPr>
      </p:pic>
      <p:sp>
        <p:nvSpPr>
          <p:cNvPr id="246" name="Google Shape;246;g184e8d99c9b_0_104"/>
          <p:cNvSpPr txBox="1"/>
          <p:nvPr/>
        </p:nvSpPr>
        <p:spPr>
          <a:xfrm>
            <a:off x="653967" y="5804300"/>
            <a:ext cx="8716500" cy="861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US" sz="2000" u="none" cap="none" strike="noStrike">
                <a:solidFill>
                  <a:srgbClr val="000000"/>
                </a:solidFill>
                <a:latin typeface="Arial"/>
                <a:ea typeface="Arial"/>
                <a:cs typeface="Arial"/>
                <a:sym typeface="Arial"/>
              </a:rPr>
              <a:t>img[0] gives you the first column of pixel values;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00"/>
              <a:buFont typeface="Arial"/>
              <a:buNone/>
            </a:pPr>
            <a:r>
              <a:rPr b="0" i="0" lang="en-US" sz="2000" u="none" cap="none" strike="noStrike">
                <a:solidFill>
                  <a:srgbClr val="000000"/>
                </a:solidFill>
                <a:latin typeface="Arial"/>
                <a:ea typeface="Arial"/>
                <a:cs typeface="Arial"/>
                <a:sym typeface="Arial"/>
              </a:rPr>
              <a:t>img[1] gives you the second etc.</a:t>
            </a:r>
            <a:endParaRPr b="0" i="0" sz="2000" u="none" cap="none" strike="noStrike">
              <a:solidFill>
                <a:srgbClr val="000000"/>
              </a:solidFill>
              <a:latin typeface="Arial"/>
              <a:ea typeface="Arial"/>
              <a:cs typeface="Arial"/>
              <a:sym typeface="Arial"/>
            </a:endParaRPr>
          </a:p>
        </p:txBody>
      </p:sp>
      <p:sp>
        <p:nvSpPr>
          <p:cNvPr id="247" name="Google Shape;247;g184e8d99c9b_0_104"/>
          <p:cNvSpPr/>
          <p:nvPr/>
        </p:nvSpPr>
        <p:spPr>
          <a:xfrm>
            <a:off x="884900" y="973400"/>
            <a:ext cx="7676400" cy="45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184e8d99c9b_0_104"/>
          <p:cNvSpPr/>
          <p:nvPr/>
        </p:nvSpPr>
        <p:spPr>
          <a:xfrm>
            <a:off x="8808900" y="1939000"/>
            <a:ext cx="3170100" cy="8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184e8d99c9b_0_104"/>
          <p:cNvSpPr txBox="1"/>
          <p:nvPr/>
        </p:nvSpPr>
        <p:spPr>
          <a:xfrm>
            <a:off x="986500" y="871800"/>
            <a:ext cx="7101300" cy="554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US" sz="2000" u="none" cap="none" strike="noStrike">
                <a:solidFill>
                  <a:srgbClr val="000000"/>
                </a:solidFill>
                <a:latin typeface="Arial"/>
                <a:ea typeface="Arial"/>
                <a:cs typeface="Arial"/>
                <a:sym typeface="Arial"/>
              </a:rPr>
              <a:t>len(img) gives you the width (=number of columns)</a:t>
            </a:r>
            <a:endParaRPr b="0" i="0" sz="2000" u="none" cap="none" strike="noStrike">
              <a:solidFill>
                <a:srgbClr val="000000"/>
              </a:solidFill>
              <a:latin typeface="Arial"/>
              <a:ea typeface="Arial"/>
              <a:cs typeface="Arial"/>
              <a:sym typeface="Arial"/>
            </a:endParaRPr>
          </a:p>
        </p:txBody>
      </p:sp>
      <p:sp>
        <p:nvSpPr>
          <p:cNvPr id="250" name="Google Shape;250;g184e8d99c9b_0_104"/>
          <p:cNvSpPr txBox="1"/>
          <p:nvPr/>
        </p:nvSpPr>
        <p:spPr>
          <a:xfrm>
            <a:off x="8808900" y="1964833"/>
            <a:ext cx="3170100" cy="861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US" sz="2000" u="none" cap="none" strike="noStrike">
                <a:solidFill>
                  <a:srgbClr val="000000"/>
                </a:solidFill>
                <a:latin typeface="Arial"/>
                <a:ea typeface="Arial"/>
                <a:cs typeface="Arial"/>
                <a:sym typeface="Arial"/>
              </a:rPr>
              <a:t>len(img[0]) gives you the height (=number of rows)</a:t>
            </a:r>
            <a:endParaRPr b="0" i="0" sz="2000" u="none" cap="none" strike="noStrike">
              <a:solidFill>
                <a:srgbClr val="000000"/>
              </a:solidFill>
              <a:latin typeface="Arial"/>
              <a:ea typeface="Arial"/>
              <a:cs typeface="Arial"/>
              <a:sym typeface="Arial"/>
            </a:endParaRPr>
          </a:p>
        </p:txBody>
      </p:sp>
      <p:sp>
        <p:nvSpPr>
          <p:cNvPr id="251" name="Google Shape;251;g184e8d99c9b_0_104"/>
          <p:cNvSpPr txBox="1"/>
          <p:nvPr>
            <p:ph type="title"/>
          </p:nvPr>
        </p:nvSpPr>
        <p:spPr>
          <a:xfrm>
            <a:off x="2459130" y="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sz="3800"/>
              <a:t>Understanding how an image works in Python</a:t>
            </a:r>
            <a:endParaRPr sz="3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84e8d99c9b_0_99"/>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Let’s start coding!</a:t>
            </a:r>
            <a:endParaRPr/>
          </a:p>
        </p:txBody>
      </p:sp>
      <p:sp>
        <p:nvSpPr>
          <p:cNvPr id="257" name="Google Shape;257;g184e8d99c9b_0_99"/>
          <p:cNvSpPr txBox="1"/>
          <p:nvPr>
            <p:ph idx="4294967295" type="body"/>
          </p:nvPr>
        </p:nvSpPr>
        <p:spPr>
          <a:xfrm>
            <a:off x="972600" y="203523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000"/>
              <a:buNone/>
            </a:pPr>
            <a:r>
              <a:rPr lang="en-US" sz="2100">
                <a:latin typeface="Arial"/>
                <a:ea typeface="Arial"/>
                <a:cs typeface="Arial"/>
                <a:sym typeface="Arial"/>
              </a:rPr>
              <a:t>What you’ll have to do…</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Part 1: Decryption</a:t>
            </a:r>
            <a:br>
              <a:rPr lang="en-US" sz="2100">
                <a:latin typeface="Arial"/>
                <a:ea typeface="Arial"/>
                <a:cs typeface="Arial"/>
                <a:sym typeface="Arial"/>
              </a:rPr>
            </a:br>
            <a:r>
              <a:rPr lang="en-US" sz="2100">
                <a:latin typeface="Arial"/>
                <a:ea typeface="Arial"/>
                <a:cs typeface="Arial"/>
                <a:sym typeface="Arial"/>
              </a:rPr>
              <a:t>-&gt; Add image into your project</a:t>
            </a:r>
            <a:br>
              <a:rPr lang="en-US" sz="2100">
                <a:latin typeface="Arial"/>
                <a:ea typeface="Arial"/>
                <a:cs typeface="Arial"/>
                <a:sym typeface="Arial"/>
              </a:rPr>
            </a:br>
            <a:r>
              <a:rPr lang="en-US" sz="2100">
                <a:latin typeface="Arial"/>
                <a:ea typeface="Arial"/>
                <a:cs typeface="Arial"/>
                <a:sym typeface="Arial"/>
              </a:rPr>
              <a:t>-&gt; Load it into your code</a:t>
            </a:r>
            <a:br>
              <a:rPr lang="en-US" sz="2100">
                <a:latin typeface="Arial"/>
                <a:ea typeface="Arial"/>
                <a:cs typeface="Arial"/>
                <a:sym typeface="Arial"/>
              </a:rPr>
            </a:br>
            <a:r>
              <a:rPr lang="en-US" sz="2100">
                <a:latin typeface="Arial"/>
                <a:ea typeface="Arial"/>
                <a:cs typeface="Arial"/>
                <a:sym typeface="Arial"/>
              </a:rPr>
              <a:t>-&gt; Loop over pixels and take the most right bit</a:t>
            </a:r>
            <a:br>
              <a:rPr lang="en-US" sz="2100">
                <a:latin typeface="Arial"/>
                <a:ea typeface="Arial"/>
                <a:cs typeface="Arial"/>
                <a:sym typeface="Arial"/>
              </a:rPr>
            </a:br>
            <a:r>
              <a:rPr lang="en-US" sz="2100">
                <a:latin typeface="Arial"/>
                <a:ea typeface="Arial"/>
                <a:cs typeface="Arial"/>
                <a:sym typeface="Arial"/>
              </a:rPr>
              <a:t>-&gt; Once 8 bits have been collected, transform to int, then to character</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Part 2 (bonus): Encryption</a:t>
            </a:r>
            <a:endParaRPr sz="2100">
              <a:latin typeface="Arial"/>
              <a:ea typeface="Arial"/>
              <a:cs typeface="Arial"/>
              <a:sym typeface="Arial"/>
            </a:endParaRPr>
          </a:p>
          <a:p>
            <a:pPr indent="0" lvl="0" marL="457200" rtl="0" algn="l">
              <a:lnSpc>
                <a:spcPct val="115000"/>
              </a:lnSpc>
              <a:spcBef>
                <a:spcPts val="0"/>
              </a:spcBef>
              <a:spcAft>
                <a:spcPts val="0"/>
              </a:spcAft>
              <a:buSzPts val="2000"/>
              <a:buNone/>
            </a:pPr>
            <a:r>
              <a:rPr lang="en-US" sz="2100">
                <a:latin typeface="Arial"/>
                <a:ea typeface="Arial"/>
                <a:cs typeface="Arial"/>
                <a:sym typeface="Arial"/>
              </a:rPr>
              <a:t>-&gt; Now, you have to set the rightmost bit of each pixel to the bits of the message</a:t>
            </a:r>
            <a:endParaRPr sz="2100">
              <a:latin typeface="Arial"/>
              <a:ea typeface="Arial"/>
              <a:cs typeface="Arial"/>
              <a:sym typeface="Arial"/>
            </a:endParaRPr>
          </a:p>
          <a:p>
            <a:pPr indent="0" lvl="0" marL="457200" rtl="0" algn="l">
              <a:lnSpc>
                <a:spcPct val="115000"/>
              </a:lnSpc>
              <a:spcBef>
                <a:spcPts val="0"/>
              </a:spcBef>
              <a:spcAft>
                <a:spcPts val="0"/>
              </a:spcAft>
              <a:buSzPts val="2000"/>
              <a:buNone/>
            </a:pPr>
            <a:r>
              <a:rPr lang="en-US" sz="2100">
                <a:latin typeface="Arial"/>
                <a:ea typeface="Arial"/>
                <a:cs typeface="Arial"/>
                <a:sym typeface="Arial"/>
              </a:rPr>
              <a:t>-&gt; Note: we provided you with a function that transforms a message (string) into a list of 0s and 1s which we will hide</a:t>
            </a:r>
            <a:endParaRPr sz="21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84e8d99c9b_0_113"/>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rgbClr val="000000"/>
              </a:buClr>
              <a:buSzPts val="3900"/>
              <a:buFont typeface="Arial"/>
              <a:buNone/>
            </a:pPr>
            <a:r>
              <a:rPr lang="en-US" sz="3700"/>
              <a:t>Part 1: Decoding  challenge - get all the passwords</a:t>
            </a:r>
            <a:endParaRPr sz="3700"/>
          </a:p>
          <a:p>
            <a:pPr indent="0" lvl="0" marL="0" rtl="0" algn="l">
              <a:lnSpc>
                <a:spcPct val="100000"/>
              </a:lnSpc>
              <a:spcBef>
                <a:spcPts val="0"/>
              </a:spcBef>
              <a:spcAft>
                <a:spcPts val="0"/>
              </a:spcAft>
              <a:buSzPts val="3900"/>
              <a:buNone/>
            </a:pPr>
            <a:r>
              <a:t/>
            </a:r>
            <a:endParaRPr sz="3700"/>
          </a:p>
        </p:txBody>
      </p:sp>
      <p:sp>
        <p:nvSpPr>
          <p:cNvPr id="263" name="Google Shape;263;g184e8d99c9b_0_113"/>
          <p:cNvSpPr txBox="1"/>
          <p:nvPr>
            <p:ph idx="4294967295" type="body"/>
          </p:nvPr>
        </p:nvSpPr>
        <p:spPr>
          <a:xfrm>
            <a:off x="1048800" y="1933633"/>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Clr>
                <a:schemeClr val="dk1"/>
              </a:buClr>
              <a:buSzPts val="1100"/>
              <a:buFont typeface="Arial"/>
              <a:buNone/>
            </a:pPr>
            <a:r>
              <a:rPr lang="en-US" sz="2100">
                <a:latin typeface="Arial"/>
                <a:ea typeface="Arial"/>
                <a:cs typeface="Arial"/>
                <a:sym typeface="Arial"/>
              </a:rPr>
              <a:t>With Google colab, open </a:t>
            </a:r>
            <a:r>
              <a:rPr b="1" lang="en-US" sz="2100">
                <a:latin typeface="Arial"/>
                <a:ea typeface="Arial"/>
                <a:cs typeface="Arial"/>
                <a:sym typeface="Arial"/>
              </a:rPr>
              <a:t>1.4 Steganography</a:t>
            </a:r>
            <a:r>
              <a:rPr lang="en-US" sz="2100">
                <a:latin typeface="Arial"/>
                <a:ea typeface="Arial"/>
                <a:cs typeface="Arial"/>
                <a:sym typeface="Arial"/>
              </a:rPr>
              <a:t> - Task sheet.ipynb</a:t>
            </a:r>
            <a:endParaRPr sz="2000">
              <a:latin typeface="Arial"/>
              <a:ea typeface="Arial"/>
              <a:cs typeface="Arial"/>
              <a:sym typeface="Arial"/>
            </a:endParaRPr>
          </a:p>
          <a:p>
            <a:pPr indent="0" lvl="0" marL="0" rtl="0" algn="l">
              <a:lnSpc>
                <a:spcPct val="115000"/>
              </a:lnSpc>
              <a:spcBef>
                <a:spcPts val="0"/>
              </a:spcBef>
              <a:spcAft>
                <a:spcPts val="0"/>
              </a:spcAft>
              <a:buSzPts val="1700"/>
              <a:buNone/>
            </a:pPr>
            <a:r>
              <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a:latin typeface="Arial"/>
                <a:ea typeface="Arial"/>
                <a:cs typeface="Arial"/>
                <a:sym typeface="Arial"/>
              </a:rPr>
              <a:t>Download the encrypted images: </a:t>
            </a:r>
            <a:r>
              <a:rPr lang="en-US" sz="2000" u="sng">
                <a:solidFill>
                  <a:schemeClr val="hlink"/>
                </a:solidFill>
                <a:latin typeface="Arial"/>
                <a:ea typeface="Arial"/>
                <a:cs typeface="Arial"/>
                <a:sym typeface="Arial"/>
                <a:hlinkClick r:id="rId3"/>
              </a:rPr>
              <a:t>https://drive.google.com/drive/folders/1MjkfO-ichmc_Tmk4e2T4RUtF1fskFIEd?usp=sharing</a:t>
            </a:r>
            <a:endParaRPr b="1" sz="2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84e8d99c9b_0_746"/>
          <p:cNvSpPr txBox="1"/>
          <p:nvPr>
            <p:ph type="title"/>
          </p:nvPr>
        </p:nvSpPr>
        <p:spPr>
          <a:xfrm>
            <a:off x="979630" y="750528"/>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latin typeface="Arial"/>
                <a:ea typeface="Arial"/>
                <a:cs typeface="Arial"/>
                <a:sym typeface="Arial"/>
              </a:rPr>
              <a:t>OVERVIEW</a:t>
            </a:r>
            <a:endParaRPr>
              <a:latin typeface="Arial"/>
              <a:ea typeface="Arial"/>
              <a:cs typeface="Arial"/>
              <a:sym typeface="Arial"/>
            </a:endParaRPr>
          </a:p>
        </p:txBody>
      </p:sp>
      <p:sp>
        <p:nvSpPr>
          <p:cNvPr id="128" name="Google Shape;128;g184e8d99c9b_0_746"/>
          <p:cNvSpPr txBox="1"/>
          <p:nvPr>
            <p:ph idx="4294967295" type="body"/>
          </p:nvPr>
        </p:nvSpPr>
        <p:spPr>
          <a:xfrm>
            <a:off x="847025" y="1502570"/>
            <a:ext cx="10128300" cy="14508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t/>
            </a:r>
            <a:endParaRPr sz="1700">
              <a:latin typeface="Arial"/>
              <a:ea typeface="Arial"/>
              <a:cs typeface="Arial"/>
              <a:sym typeface="Arial"/>
            </a:endParaRPr>
          </a:p>
          <a:p>
            <a:pPr indent="-431800" lvl="0" marL="609600" rtl="0" algn="l">
              <a:lnSpc>
                <a:spcPct val="115000"/>
              </a:lnSpc>
              <a:spcBef>
                <a:spcPts val="1600"/>
              </a:spcBef>
              <a:spcAft>
                <a:spcPts val="0"/>
              </a:spcAft>
              <a:buSzPts val="2000"/>
              <a:buFont typeface="Arial"/>
              <a:buChar char="●"/>
            </a:pPr>
            <a:r>
              <a:rPr b="1" lang="en-US" sz="1700">
                <a:latin typeface="Arial"/>
                <a:ea typeface="Arial"/>
                <a:cs typeface="Arial"/>
                <a:sym typeface="Arial"/>
              </a:rPr>
              <a:t>Our first project:</a:t>
            </a:r>
            <a:r>
              <a:rPr lang="en-US" sz="1700">
                <a:latin typeface="Arial"/>
                <a:ea typeface="Arial"/>
                <a:cs typeface="Arial"/>
                <a:sym typeface="Arial"/>
              </a:rPr>
              <a:t> Number guessing game</a:t>
            </a:r>
            <a:br>
              <a:rPr lang="en-US" sz="1700">
                <a:latin typeface="Arial"/>
                <a:ea typeface="Arial"/>
                <a:cs typeface="Arial"/>
                <a:sym typeface="Arial"/>
              </a:rPr>
            </a:br>
            <a:r>
              <a:rPr lang="en-US" sz="1700">
                <a:latin typeface="Arial"/>
                <a:ea typeface="Arial"/>
                <a:cs typeface="Arial"/>
                <a:sym typeface="Arial"/>
              </a:rPr>
              <a:t>Objectives include learning how to make a new project, how to run it, practicing Python concepts</a:t>
            </a:r>
            <a:endParaRPr sz="1700">
              <a:latin typeface="Arial"/>
              <a:ea typeface="Arial"/>
              <a:cs typeface="Arial"/>
              <a:sym typeface="Arial"/>
            </a:endParaRPr>
          </a:p>
          <a:p>
            <a:pPr indent="0" lvl="0" marL="0" rtl="0" algn="l">
              <a:lnSpc>
                <a:spcPct val="115000"/>
              </a:lnSpc>
              <a:spcBef>
                <a:spcPts val="0"/>
              </a:spcBef>
              <a:spcAft>
                <a:spcPts val="0"/>
              </a:spcAft>
              <a:buSzPts val="2000"/>
              <a:buNone/>
            </a:pPr>
            <a:r>
              <a:t/>
            </a:r>
            <a:endParaRPr sz="1700">
              <a:latin typeface="Arial"/>
              <a:ea typeface="Arial"/>
              <a:cs typeface="Arial"/>
              <a:sym typeface="Arial"/>
            </a:endParaRPr>
          </a:p>
          <a:p>
            <a:pPr indent="0" lvl="0" marL="457200" rtl="0" algn="l">
              <a:lnSpc>
                <a:spcPct val="115000"/>
              </a:lnSpc>
              <a:spcBef>
                <a:spcPts val="0"/>
              </a:spcBef>
              <a:spcAft>
                <a:spcPts val="0"/>
              </a:spcAft>
              <a:buSzPts val="2000"/>
              <a:buNone/>
            </a:pPr>
            <a:r>
              <a:t/>
            </a:r>
            <a:endParaRPr sz="1700">
              <a:latin typeface="Arial"/>
              <a:ea typeface="Arial"/>
              <a:cs typeface="Arial"/>
              <a:sym typeface="Arial"/>
            </a:endParaRPr>
          </a:p>
        </p:txBody>
      </p:sp>
      <p:sp>
        <p:nvSpPr>
          <p:cNvPr id="129" name="Google Shape;129;g184e8d99c9b_0_746"/>
          <p:cNvSpPr/>
          <p:nvPr/>
        </p:nvSpPr>
        <p:spPr>
          <a:xfrm>
            <a:off x="69250" y="3493700"/>
            <a:ext cx="3901500" cy="26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184e8d99c9b_0_746"/>
          <p:cNvSpPr/>
          <p:nvPr/>
        </p:nvSpPr>
        <p:spPr>
          <a:xfrm>
            <a:off x="4123200" y="3493700"/>
            <a:ext cx="3901500" cy="26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84e8d99c9b_0_746"/>
          <p:cNvSpPr/>
          <p:nvPr/>
        </p:nvSpPr>
        <p:spPr>
          <a:xfrm>
            <a:off x="8177150" y="3493700"/>
            <a:ext cx="3901500" cy="26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84e8d99c9b_0_746"/>
          <p:cNvSpPr txBox="1"/>
          <p:nvPr/>
        </p:nvSpPr>
        <p:spPr>
          <a:xfrm>
            <a:off x="76200" y="3444625"/>
            <a:ext cx="4677300" cy="182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500"/>
              <a:buFont typeface="Arial"/>
              <a:buNone/>
            </a:pPr>
            <a:r>
              <a:rPr b="1" i="0" lang="en-US" sz="1500" u="none" cap="none" strike="noStrike">
                <a:solidFill>
                  <a:srgbClr val="3F3F3F"/>
                </a:solidFill>
                <a:latin typeface="Arial"/>
                <a:ea typeface="Arial"/>
                <a:cs typeface="Arial"/>
                <a:sym typeface="Arial"/>
              </a:rPr>
              <a:t>CYBERSECURITY &amp; CRYPTOGRAPHY</a:t>
            </a:r>
            <a:endParaRPr b="1" i="0" sz="15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Intro to password security</a:t>
            </a:r>
            <a:endParaRPr b="0" i="0" sz="17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Random password generator</a:t>
            </a:r>
            <a:endParaRPr b="0" i="0" sz="17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Password cracker*</a:t>
            </a:r>
            <a:endParaRPr b="0" i="0" sz="17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Steganography</a:t>
            </a:r>
            <a:endParaRPr b="0" i="0" sz="1400" u="none" cap="none" strike="noStrike">
              <a:solidFill>
                <a:srgbClr val="000000"/>
              </a:solidFill>
              <a:latin typeface="Arial"/>
              <a:ea typeface="Arial"/>
              <a:cs typeface="Arial"/>
              <a:sym typeface="Arial"/>
            </a:endParaRPr>
          </a:p>
        </p:txBody>
      </p:sp>
      <p:sp>
        <p:nvSpPr>
          <p:cNvPr id="133" name="Google Shape;133;g184e8d99c9b_0_746"/>
          <p:cNvSpPr txBox="1"/>
          <p:nvPr/>
        </p:nvSpPr>
        <p:spPr>
          <a:xfrm>
            <a:off x="0" y="2924125"/>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700"/>
              <a:buFont typeface="Arial"/>
              <a:buNone/>
            </a:pPr>
            <a:r>
              <a:rPr b="1" i="0" lang="en-US" sz="1700" u="none" cap="none" strike="noStrike">
                <a:solidFill>
                  <a:srgbClr val="3F3F3F"/>
                </a:solidFill>
                <a:latin typeface="Arial"/>
                <a:ea typeface="Arial"/>
                <a:cs typeface="Arial"/>
                <a:sym typeface="Arial"/>
              </a:rPr>
              <a:t>SECTION 1</a:t>
            </a:r>
            <a:endParaRPr b="0" i="0" sz="1400" u="none" cap="none" strike="noStrike">
              <a:solidFill>
                <a:srgbClr val="000000"/>
              </a:solidFill>
              <a:latin typeface="Arial"/>
              <a:ea typeface="Arial"/>
              <a:cs typeface="Arial"/>
              <a:sym typeface="Arial"/>
            </a:endParaRPr>
          </a:p>
        </p:txBody>
      </p:sp>
      <p:sp>
        <p:nvSpPr>
          <p:cNvPr id="134" name="Google Shape;134;g184e8d99c9b_0_746"/>
          <p:cNvSpPr txBox="1"/>
          <p:nvPr/>
        </p:nvSpPr>
        <p:spPr>
          <a:xfrm>
            <a:off x="4106375" y="2899588"/>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700"/>
              <a:buFont typeface="Arial"/>
              <a:buNone/>
            </a:pPr>
            <a:r>
              <a:rPr b="1" i="0" lang="en-US" sz="1700" u="none" cap="none" strike="noStrike">
                <a:solidFill>
                  <a:srgbClr val="3F3F3F"/>
                </a:solidFill>
                <a:latin typeface="Arial"/>
                <a:ea typeface="Arial"/>
                <a:cs typeface="Arial"/>
                <a:sym typeface="Arial"/>
              </a:rPr>
              <a:t>SECTION 2</a:t>
            </a:r>
            <a:endParaRPr b="0" i="0" sz="1400" u="none" cap="none" strike="noStrike">
              <a:solidFill>
                <a:srgbClr val="000000"/>
              </a:solidFill>
              <a:latin typeface="Arial"/>
              <a:ea typeface="Arial"/>
              <a:cs typeface="Arial"/>
              <a:sym typeface="Arial"/>
            </a:endParaRPr>
          </a:p>
        </p:txBody>
      </p:sp>
      <p:sp>
        <p:nvSpPr>
          <p:cNvPr id="135" name="Google Shape;135;g184e8d99c9b_0_746"/>
          <p:cNvSpPr txBox="1"/>
          <p:nvPr/>
        </p:nvSpPr>
        <p:spPr>
          <a:xfrm>
            <a:off x="8212750" y="2924113"/>
            <a:ext cx="30000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700"/>
              <a:buFont typeface="Arial"/>
              <a:buNone/>
            </a:pPr>
            <a:r>
              <a:rPr b="1" i="0" lang="en-US" sz="1700" u="none" cap="none" strike="noStrike">
                <a:solidFill>
                  <a:srgbClr val="3F3F3F"/>
                </a:solidFill>
                <a:latin typeface="Arial"/>
                <a:ea typeface="Arial"/>
                <a:cs typeface="Arial"/>
                <a:sym typeface="Arial"/>
              </a:rPr>
              <a:t>SECTION 3</a:t>
            </a:r>
            <a:endParaRPr b="0" i="0" sz="1400" u="none" cap="none" strike="noStrike">
              <a:solidFill>
                <a:srgbClr val="000000"/>
              </a:solidFill>
              <a:latin typeface="Arial"/>
              <a:ea typeface="Arial"/>
              <a:cs typeface="Arial"/>
              <a:sym typeface="Arial"/>
            </a:endParaRPr>
          </a:p>
        </p:txBody>
      </p:sp>
      <p:sp>
        <p:nvSpPr>
          <p:cNvPr id="136" name="Google Shape;136;g184e8d99c9b_0_746"/>
          <p:cNvSpPr txBox="1"/>
          <p:nvPr/>
        </p:nvSpPr>
        <p:spPr>
          <a:xfrm>
            <a:off x="8279450" y="3482600"/>
            <a:ext cx="3851400" cy="257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500"/>
              <a:buFont typeface="Arial"/>
              <a:buNone/>
            </a:pPr>
            <a:r>
              <a:rPr b="1" i="0" lang="en-US" sz="1500" u="none" cap="none" strike="noStrike">
                <a:solidFill>
                  <a:srgbClr val="3F3F3F"/>
                </a:solidFill>
                <a:latin typeface="Arial"/>
                <a:ea typeface="Arial"/>
                <a:cs typeface="Arial"/>
                <a:sym typeface="Arial"/>
              </a:rPr>
              <a:t>OBJECT-ORIENTED PROGRAMMING</a:t>
            </a:r>
            <a:endParaRPr b="1" i="0" sz="15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Intro with CodeCombat</a:t>
            </a:r>
            <a:endParaRPr b="0" i="0" sz="1700" u="none" cap="none" strike="noStrike">
              <a:solidFill>
                <a:srgbClr val="3F3F3F"/>
              </a:solidFill>
              <a:latin typeface="Arial"/>
              <a:ea typeface="Arial"/>
              <a:cs typeface="Arial"/>
              <a:sym typeface="Arial"/>
            </a:endParaRPr>
          </a:p>
          <a:p>
            <a:pPr indent="-412750" lvl="0" marL="609600" marR="0" rtl="0" algn="l">
              <a:lnSpc>
                <a:spcPct val="115000"/>
              </a:lnSpc>
              <a:spcBef>
                <a:spcPts val="0"/>
              </a:spcBef>
              <a:spcAft>
                <a:spcPts val="0"/>
              </a:spcAft>
              <a:buClr>
                <a:srgbClr val="3F3F3F"/>
              </a:buClr>
              <a:buSzPts val="1700"/>
              <a:buFont typeface="Calibri"/>
              <a:buChar char="-"/>
            </a:pPr>
            <a:r>
              <a:rPr b="0" i="0" lang="en-US" sz="1700" u="none" cap="none" strike="noStrike">
                <a:solidFill>
                  <a:srgbClr val="3F3F3F"/>
                </a:solidFill>
                <a:latin typeface="Arial"/>
                <a:ea typeface="Arial"/>
                <a:cs typeface="Arial"/>
                <a:sym typeface="Arial"/>
              </a:rPr>
              <a:t>Theory recap</a:t>
            </a:r>
            <a:endParaRPr b="0" i="0" sz="1700" u="none" cap="none" strike="noStrike">
              <a:solidFill>
                <a:srgbClr val="3F3F3F"/>
              </a:solidFill>
              <a:latin typeface="Arial"/>
              <a:ea typeface="Arial"/>
              <a:cs typeface="Arial"/>
              <a:sym typeface="Arial"/>
            </a:endParaRPr>
          </a:p>
          <a:p>
            <a:pPr indent="-412750" lvl="0" marL="609600" marR="0" rtl="0" algn="l">
              <a:lnSpc>
                <a:spcPct val="115000"/>
              </a:lnSpc>
              <a:spcBef>
                <a:spcPts val="0"/>
              </a:spcBef>
              <a:spcAft>
                <a:spcPts val="0"/>
              </a:spcAft>
              <a:buClr>
                <a:srgbClr val="3F3F3F"/>
              </a:buClr>
              <a:buSzPts val="1700"/>
              <a:buFont typeface="Calibri"/>
              <a:buChar char="-"/>
            </a:pPr>
            <a:r>
              <a:rPr b="0" i="0" lang="en-US" sz="1700" u="none" cap="none" strike="noStrike">
                <a:solidFill>
                  <a:srgbClr val="3F3F3F"/>
                </a:solidFill>
                <a:latin typeface="Arial"/>
                <a:ea typeface="Arial"/>
                <a:cs typeface="Arial"/>
                <a:sym typeface="Arial"/>
              </a:rPr>
              <a:t>Turtles library, drawing shapes</a:t>
            </a:r>
            <a:endParaRPr b="0" i="0" sz="1700" u="none" cap="none" strike="noStrike">
              <a:solidFill>
                <a:srgbClr val="3F3F3F"/>
              </a:solidFill>
              <a:latin typeface="Arial"/>
              <a:ea typeface="Arial"/>
              <a:cs typeface="Arial"/>
              <a:sym typeface="Arial"/>
            </a:endParaRPr>
          </a:p>
          <a:p>
            <a:pPr indent="-412750" lvl="0" marL="609600" marR="0" rtl="0" algn="l">
              <a:lnSpc>
                <a:spcPct val="115000"/>
              </a:lnSpc>
              <a:spcBef>
                <a:spcPts val="0"/>
              </a:spcBef>
              <a:spcAft>
                <a:spcPts val="0"/>
              </a:spcAft>
              <a:buClr>
                <a:srgbClr val="3F3F3F"/>
              </a:buClr>
              <a:buSzPts val="1700"/>
              <a:buFont typeface="Calibri"/>
              <a:buChar char="-"/>
            </a:pPr>
            <a:r>
              <a:rPr b="0" i="0" lang="en-US" sz="1700" u="none" cap="none" strike="noStrike">
                <a:solidFill>
                  <a:srgbClr val="3F3F3F"/>
                </a:solidFill>
                <a:latin typeface="Arial"/>
                <a:ea typeface="Arial"/>
                <a:cs typeface="Arial"/>
                <a:sym typeface="Arial"/>
              </a:rPr>
              <a:t>Predicting prime numbers with Ulam’s spiral</a:t>
            </a:r>
            <a:endParaRPr b="0" i="0" sz="1700" u="none" cap="none" strike="noStrike">
              <a:solidFill>
                <a:srgbClr val="3F3F3F"/>
              </a:solidFill>
              <a:latin typeface="Arial"/>
              <a:ea typeface="Arial"/>
              <a:cs typeface="Arial"/>
              <a:sym typeface="Arial"/>
            </a:endParaRPr>
          </a:p>
          <a:p>
            <a:pPr indent="-412750" lvl="0" marL="609600" marR="0" rtl="0" algn="l">
              <a:lnSpc>
                <a:spcPct val="115000"/>
              </a:lnSpc>
              <a:spcBef>
                <a:spcPts val="0"/>
              </a:spcBef>
              <a:spcAft>
                <a:spcPts val="0"/>
              </a:spcAft>
              <a:buClr>
                <a:srgbClr val="3F3F3F"/>
              </a:buClr>
              <a:buSzPts val="1700"/>
              <a:buFont typeface="Calibri"/>
              <a:buChar char="-"/>
            </a:pPr>
            <a:r>
              <a:rPr b="0" i="0" lang="en-US" sz="1700" u="none" cap="none" strike="noStrike">
                <a:solidFill>
                  <a:srgbClr val="3F3F3F"/>
                </a:solidFill>
                <a:latin typeface="Arial"/>
                <a:ea typeface="Arial"/>
                <a:cs typeface="Arial"/>
                <a:sym typeface="Arial"/>
              </a:rPr>
              <a:t>Code understanding: Tic-tac-toe*</a:t>
            </a:r>
            <a:endParaRPr b="0" i="0" sz="1700" u="none" cap="none" strike="noStrike">
              <a:solidFill>
                <a:srgbClr val="3F3F3F"/>
              </a:solidFill>
              <a:latin typeface="Arial"/>
              <a:ea typeface="Arial"/>
              <a:cs typeface="Arial"/>
              <a:sym typeface="Arial"/>
            </a:endParaRPr>
          </a:p>
        </p:txBody>
      </p:sp>
      <p:sp>
        <p:nvSpPr>
          <p:cNvPr id="137" name="Google Shape;137;g184e8d99c9b_0_746"/>
          <p:cNvSpPr txBox="1"/>
          <p:nvPr/>
        </p:nvSpPr>
        <p:spPr>
          <a:xfrm>
            <a:off x="4199400" y="3480650"/>
            <a:ext cx="3851400" cy="1767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0"/>
              </a:spcAft>
              <a:buClr>
                <a:srgbClr val="000000"/>
              </a:buClr>
              <a:buSzPts val="1500"/>
              <a:buFont typeface="Arial"/>
              <a:buNone/>
            </a:pPr>
            <a:r>
              <a:rPr b="1" i="0" lang="en-US" sz="1500" u="none" cap="none" strike="noStrike">
                <a:solidFill>
                  <a:srgbClr val="3F3F3F"/>
                </a:solidFill>
                <a:latin typeface="Arial"/>
                <a:ea typeface="Arial"/>
                <a:cs typeface="Arial"/>
                <a:sym typeface="Arial"/>
              </a:rPr>
              <a:t>CODING GAMES</a:t>
            </a:r>
            <a:endParaRPr b="1" i="0" sz="15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Rock-paper-scissor</a:t>
            </a:r>
            <a:endParaRPr b="0" i="0" sz="17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Introducing Python data types for collections</a:t>
            </a:r>
            <a:endParaRPr b="0" i="0" sz="1700" u="none" cap="none" strike="noStrike">
              <a:solidFill>
                <a:srgbClr val="3F3F3F"/>
              </a:solidFill>
              <a:latin typeface="Arial"/>
              <a:ea typeface="Arial"/>
              <a:cs typeface="Arial"/>
              <a:sym typeface="Arial"/>
            </a:endParaRPr>
          </a:p>
          <a:p>
            <a:pPr indent="-431800" lvl="0" marL="609600" marR="0" rtl="0" algn="l">
              <a:lnSpc>
                <a:spcPct val="115000"/>
              </a:lnSpc>
              <a:spcBef>
                <a:spcPts val="0"/>
              </a:spcBef>
              <a:spcAft>
                <a:spcPts val="0"/>
              </a:spcAft>
              <a:buClr>
                <a:schemeClr val="accent1"/>
              </a:buClr>
              <a:buSzPts val="2000"/>
              <a:buFont typeface="Arial"/>
              <a:buChar char="-"/>
            </a:pPr>
            <a:r>
              <a:rPr b="0" i="0" lang="en-US" sz="1700" u="none" cap="none" strike="noStrike">
                <a:solidFill>
                  <a:srgbClr val="3F3F3F"/>
                </a:solidFill>
                <a:latin typeface="Arial"/>
                <a:ea typeface="Arial"/>
                <a:cs typeface="Arial"/>
                <a:sym typeface="Arial"/>
              </a:rPr>
              <a:t>Hangman</a:t>
            </a:r>
            <a:endParaRPr b="0" i="0" sz="1400" u="none" cap="none" strike="noStrike">
              <a:solidFill>
                <a:srgbClr val="000000"/>
              </a:solidFill>
              <a:latin typeface="Arial"/>
              <a:ea typeface="Arial"/>
              <a:cs typeface="Arial"/>
              <a:sym typeface="Arial"/>
            </a:endParaRPr>
          </a:p>
        </p:txBody>
      </p:sp>
      <p:sp>
        <p:nvSpPr>
          <p:cNvPr id="138" name="Google Shape;138;g184e8d99c9b_0_746"/>
          <p:cNvSpPr txBox="1"/>
          <p:nvPr/>
        </p:nvSpPr>
        <p:spPr>
          <a:xfrm>
            <a:off x="117975" y="6177125"/>
            <a:ext cx="1084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Notebook missing</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g184e8d99c9b_0_118"/>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Decoding hints</a:t>
            </a:r>
            <a:endParaRPr/>
          </a:p>
        </p:txBody>
      </p:sp>
      <p:sp>
        <p:nvSpPr>
          <p:cNvPr id="269" name="Google Shape;269;g184e8d99c9b_0_118"/>
          <p:cNvSpPr txBox="1"/>
          <p:nvPr>
            <p:ph idx="4294967295" type="body"/>
          </p:nvPr>
        </p:nvSpPr>
        <p:spPr>
          <a:xfrm>
            <a:off x="972600" y="2166833"/>
            <a:ext cx="10251600" cy="3952800"/>
          </a:xfrm>
          <a:prstGeom prst="rect">
            <a:avLst/>
          </a:prstGeom>
          <a:noFill/>
          <a:ln>
            <a:noFill/>
          </a:ln>
        </p:spPr>
        <p:txBody>
          <a:bodyPr anchorCtr="0" anchor="t" bIns="121900" lIns="121900" spcFirstLastPara="1" rIns="121900" wrap="square" tIns="121900">
            <a:normAutofit fontScale="92500" lnSpcReduction="20000"/>
          </a:bodyPr>
          <a:lstStyle/>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Load encrypted image (cv2.imread)</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Create an empty “message”  list to store elements of the message in</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Create an empty string to store the message in</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For-loop through rows of the image:</a:t>
            </a:r>
            <a:endParaRPr>
              <a:latin typeface="Arial"/>
              <a:ea typeface="Arial"/>
              <a:cs typeface="Arial"/>
              <a:sym typeface="Arial"/>
            </a:endParaRPr>
          </a:p>
          <a:p>
            <a:pPr indent="-392905" lvl="1" marL="1219200" rtl="0" algn="l">
              <a:lnSpc>
                <a:spcPct val="115000"/>
              </a:lnSpc>
              <a:spcBef>
                <a:spcPts val="0"/>
              </a:spcBef>
              <a:spcAft>
                <a:spcPts val="0"/>
              </a:spcAft>
              <a:buSzPct val="83333"/>
              <a:buFont typeface="Arial"/>
              <a:buChar char="○"/>
            </a:pPr>
            <a:r>
              <a:rPr lang="en-US">
                <a:latin typeface="Arial"/>
                <a:ea typeface="Arial"/>
                <a:cs typeface="Arial"/>
                <a:sym typeface="Arial"/>
              </a:rPr>
              <a:t>For loop for pixels in each row</a:t>
            </a:r>
            <a:endParaRPr>
              <a:latin typeface="Arial"/>
              <a:ea typeface="Arial"/>
              <a:cs typeface="Arial"/>
              <a:sym typeface="Arial"/>
            </a:endParaRPr>
          </a:p>
          <a:p>
            <a:pPr indent="-392905" lvl="2" marL="1828800" rtl="0" algn="l">
              <a:lnSpc>
                <a:spcPct val="115000"/>
              </a:lnSpc>
              <a:spcBef>
                <a:spcPts val="0"/>
              </a:spcBef>
              <a:spcAft>
                <a:spcPts val="0"/>
              </a:spcAft>
              <a:buSzPct val="107140"/>
              <a:buFont typeface="Arial"/>
              <a:buChar char="■"/>
            </a:pPr>
            <a:r>
              <a:rPr lang="en-US">
                <a:latin typeface="Arial"/>
                <a:ea typeface="Arial"/>
                <a:cs typeface="Arial"/>
                <a:sym typeface="Arial"/>
              </a:rPr>
              <a:t>append to the list “message” the following: str(pixel &amp; 0x01)</a:t>
            </a:r>
            <a:endParaRPr>
              <a:latin typeface="Arial"/>
              <a:ea typeface="Arial"/>
              <a:cs typeface="Arial"/>
              <a:sym typeface="Arial"/>
            </a:endParaRPr>
          </a:p>
          <a:p>
            <a:pPr indent="0" lvl="0" marL="0" rtl="0" algn="l">
              <a:lnSpc>
                <a:spcPct val="115000"/>
              </a:lnSpc>
              <a:spcBef>
                <a:spcPts val="1600"/>
              </a:spcBef>
              <a:spcAft>
                <a:spcPts val="0"/>
              </a:spcAft>
              <a:buSzPct val="113333"/>
              <a:buNone/>
            </a:pPr>
            <a:r>
              <a:rPr lang="en-US" sz="1500">
                <a:latin typeface="Arial"/>
                <a:ea typeface="Arial"/>
                <a:cs typeface="Arial"/>
                <a:sym typeface="Arial"/>
              </a:rPr>
              <a:t>Create an empty string called “byte” to collect the bits you found</a:t>
            </a:r>
            <a:br>
              <a:rPr lang="en-US" sz="1500">
                <a:latin typeface="Arial"/>
                <a:ea typeface="Arial"/>
                <a:cs typeface="Arial"/>
                <a:sym typeface="Arial"/>
              </a:rPr>
            </a:br>
            <a:r>
              <a:rPr lang="en-US" sz="1500">
                <a:latin typeface="Arial"/>
                <a:ea typeface="Arial"/>
                <a:cs typeface="Arial"/>
                <a:sym typeface="Arial"/>
              </a:rPr>
              <a:t>For each bit in the message:</a:t>
            </a:r>
            <a:br>
              <a:rPr lang="en-US" sz="1500">
                <a:latin typeface="Arial"/>
                <a:ea typeface="Arial"/>
                <a:cs typeface="Arial"/>
                <a:sym typeface="Arial"/>
              </a:rPr>
            </a:br>
            <a:r>
              <a:rPr lang="en-US" sz="1500">
                <a:latin typeface="Arial"/>
                <a:ea typeface="Arial"/>
                <a:cs typeface="Arial"/>
                <a:sym typeface="Arial"/>
              </a:rPr>
              <a:t>	check whether the length of the byte string is already 8</a:t>
            </a:r>
            <a:br>
              <a:rPr lang="en-US" sz="1500">
                <a:latin typeface="Arial"/>
                <a:ea typeface="Arial"/>
                <a:cs typeface="Arial"/>
                <a:sym typeface="Arial"/>
              </a:rPr>
            </a:br>
            <a:r>
              <a:rPr lang="en-US" sz="1500">
                <a:latin typeface="Arial"/>
                <a:ea typeface="Arial"/>
                <a:cs typeface="Arial"/>
                <a:sym typeface="Arial"/>
              </a:rPr>
              <a:t>		if it is, print(byte)</a:t>
            </a:r>
            <a:br>
              <a:rPr lang="en-US" sz="1500">
                <a:latin typeface="Arial"/>
                <a:ea typeface="Arial"/>
                <a:cs typeface="Arial"/>
                <a:sym typeface="Arial"/>
              </a:rPr>
            </a:br>
            <a:r>
              <a:rPr lang="en-US" sz="1500">
                <a:latin typeface="Arial"/>
                <a:ea typeface="Arial"/>
                <a:cs typeface="Arial"/>
                <a:sym typeface="Arial"/>
              </a:rPr>
              <a:t>		update the  message string by chr(int(byte[::-1],2))</a:t>
            </a:r>
            <a:br>
              <a:rPr lang="en-US" sz="1500">
                <a:latin typeface="Arial"/>
                <a:ea typeface="Arial"/>
                <a:cs typeface="Arial"/>
                <a:sym typeface="Arial"/>
              </a:rPr>
            </a:br>
            <a:r>
              <a:rPr lang="en-US" sz="1500">
                <a:latin typeface="Arial"/>
                <a:ea typeface="Arial"/>
                <a:cs typeface="Arial"/>
                <a:sym typeface="Arial"/>
              </a:rPr>
              <a:t>		create a new empty byte string to store the next byte in</a:t>
            </a:r>
            <a:endParaRPr sz="1500">
              <a:latin typeface="Arial"/>
              <a:ea typeface="Arial"/>
              <a:cs typeface="Arial"/>
              <a:sym typeface="Arial"/>
            </a:endParaRPr>
          </a:p>
          <a:p>
            <a:pPr indent="609600" lvl="0" marL="0" rtl="0" algn="l">
              <a:lnSpc>
                <a:spcPct val="115000"/>
              </a:lnSpc>
              <a:spcBef>
                <a:spcPts val="1600"/>
              </a:spcBef>
              <a:spcAft>
                <a:spcPts val="1600"/>
              </a:spcAft>
              <a:buSzPct val="113333"/>
              <a:buNone/>
            </a:pPr>
            <a:r>
              <a:rPr lang="en-US" sz="1500">
                <a:latin typeface="Arial"/>
                <a:ea typeface="Arial"/>
                <a:cs typeface="Arial"/>
                <a:sym typeface="Arial"/>
              </a:rPr>
              <a:t>add the next bit to byte</a:t>
            </a:r>
            <a:br>
              <a:rPr lang="en-US" sz="1500">
                <a:latin typeface="Arial"/>
                <a:ea typeface="Arial"/>
                <a:cs typeface="Arial"/>
                <a:sym typeface="Arial"/>
              </a:rPr>
            </a:br>
            <a:r>
              <a:rPr lang="en-US" sz="1500">
                <a:latin typeface="Arial"/>
                <a:ea typeface="Arial"/>
                <a:cs typeface="Arial"/>
                <a:sym typeface="Arial"/>
              </a:rPr>
              <a:t>print decoded message string</a:t>
            </a:r>
            <a:endParaRPr sz="15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g184e8d99c9b_0_123"/>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Encoding hints, Pt I</a:t>
            </a:r>
            <a:endParaRPr/>
          </a:p>
        </p:txBody>
      </p:sp>
      <p:sp>
        <p:nvSpPr>
          <p:cNvPr id="275" name="Google Shape;275;g184e8d99c9b_0_123"/>
          <p:cNvSpPr txBox="1"/>
          <p:nvPr>
            <p:ph idx="4294967295" type="body"/>
          </p:nvPr>
        </p:nvSpPr>
        <p:spPr>
          <a:xfrm>
            <a:off x="970200" y="2194608"/>
            <a:ext cx="10251600" cy="3776400"/>
          </a:xfrm>
          <a:prstGeom prst="rect">
            <a:avLst/>
          </a:prstGeom>
          <a:noFill/>
          <a:ln>
            <a:noFill/>
          </a:ln>
        </p:spPr>
        <p:txBody>
          <a:bodyPr anchorCtr="0" anchor="t" bIns="121900" lIns="121900" spcFirstLastPara="1" rIns="121900" wrap="square" tIns="121900">
            <a:normAutofit lnSpcReduction="20000"/>
          </a:bodyPr>
          <a:lstStyle/>
          <a:p>
            <a:pPr indent="0" lvl="0" marL="0" rtl="0" algn="l">
              <a:lnSpc>
                <a:spcPct val="115000"/>
              </a:lnSpc>
              <a:spcBef>
                <a:spcPts val="0"/>
              </a:spcBef>
              <a:spcAft>
                <a:spcPts val="0"/>
              </a:spcAft>
              <a:buSzPts val="1700"/>
              <a:buNone/>
            </a:pPr>
            <a:r>
              <a:rPr lang="en-US">
                <a:latin typeface="Arial"/>
                <a:ea typeface="Arial"/>
                <a:cs typeface="Arial"/>
                <a:sym typeface="Arial"/>
              </a:rPr>
              <a:t>def to_bit_generator(msg): =&gt; this function is given</a:t>
            </a:r>
            <a:br>
              <a:rPr lang="en-US">
                <a:latin typeface="Arial"/>
                <a:ea typeface="Arial"/>
                <a:cs typeface="Arial"/>
                <a:sym typeface="Arial"/>
              </a:rPr>
            </a:br>
            <a:r>
              <a:rPr lang="en-US">
                <a:latin typeface="Arial"/>
                <a:ea typeface="Arial"/>
                <a:cs typeface="Arial"/>
                <a:sym typeface="Arial"/>
              </a:rPr>
              <a:t>	return result</a:t>
            </a:r>
            <a:endParaRPr>
              <a:latin typeface="Arial"/>
              <a:ea typeface="Arial"/>
              <a:cs typeface="Arial"/>
              <a:sym typeface="Arial"/>
            </a:endParaRPr>
          </a:p>
          <a:p>
            <a:pPr indent="0" lvl="0" marL="0" rtl="0" algn="l">
              <a:lnSpc>
                <a:spcPct val="115000"/>
              </a:lnSpc>
              <a:spcBef>
                <a:spcPts val="1600"/>
              </a:spcBef>
              <a:spcAft>
                <a:spcPts val="0"/>
              </a:spcAft>
              <a:buSzPts val="1700"/>
              <a:buNone/>
            </a:pPr>
            <a:r>
              <a:rPr lang="en-US">
                <a:latin typeface="Arial"/>
                <a:ea typeface="Arial"/>
                <a:cs typeface="Arial"/>
                <a:sym typeface="Arial"/>
              </a:rPr>
              <a:t>call this function and input a message of your choice</a:t>
            </a:r>
            <a:endParaRPr>
              <a:latin typeface="Arial"/>
              <a:ea typeface="Arial"/>
              <a:cs typeface="Arial"/>
              <a:sym typeface="Arial"/>
            </a:endParaRPr>
          </a:p>
          <a:p>
            <a:pPr indent="0" lvl="0" marL="0" rtl="0" algn="l">
              <a:lnSpc>
                <a:spcPct val="115000"/>
              </a:lnSpc>
              <a:spcBef>
                <a:spcPts val="1600"/>
              </a:spcBef>
              <a:spcAft>
                <a:spcPts val="0"/>
              </a:spcAft>
              <a:buSzPts val="1700"/>
              <a:buNone/>
            </a:pPr>
            <a:r>
              <a:rPr lang="en-US">
                <a:latin typeface="Arial"/>
                <a:ea typeface="Arial"/>
                <a:cs typeface="Arial"/>
                <a:sym typeface="Arial"/>
              </a:rPr>
              <a:t>read the image using cv2.imread as greyscale - try finding the parameter necessary for this; if you can’t find it I’ll give it to you!</a:t>
            </a:r>
            <a:endParaRPr>
              <a:latin typeface="Arial"/>
              <a:ea typeface="Arial"/>
              <a:cs typeface="Arial"/>
              <a:sym typeface="Arial"/>
            </a:endParaRPr>
          </a:p>
          <a:p>
            <a:pPr indent="0" lvl="0" marL="0" rtl="0" algn="l">
              <a:lnSpc>
                <a:spcPct val="115000"/>
              </a:lnSpc>
              <a:spcBef>
                <a:spcPts val="1600"/>
              </a:spcBef>
              <a:spcAft>
                <a:spcPts val="0"/>
              </a:spcAft>
              <a:buSzPts val="1700"/>
              <a:buNone/>
            </a:pPr>
            <a:r>
              <a:rPr lang="en-US">
                <a:latin typeface="Arial"/>
                <a:ea typeface="Arial"/>
                <a:cs typeface="Arial"/>
                <a:sym typeface="Arial"/>
              </a:rPr>
              <a:t>You can now check the shape of your image using img.shape which returns (x,y)</a:t>
            </a:r>
            <a:endParaRPr>
              <a:latin typeface="Arial"/>
              <a:ea typeface="Arial"/>
              <a:cs typeface="Arial"/>
              <a:sym typeface="Arial"/>
            </a:endParaRPr>
          </a:p>
          <a:p>
            <a:pPr indent="0" lvl="0" marL="0" rtl="0" algn="l">
              <a:lnSpc>
                <a:spcPct val="115000"/>
              </a:lnSpc>
              <a:spcBef>
                <a:spcPts val="1600"/>
              </a:spcBef>
              <a:spcAft>
                <a:spcPts val="0"/>
              </a:spcAft>
              <a:buSzPts val="1700"/>
              <a:buNone/>
            </a:pPr>
            <a:r>
              <a:rPr lang="en-US">
                <a:latin typeface="Arial"/>
                <a:ea typeface="Arial"/>
                <a:cs typeface="Arial"/>
                <a:sym typeface="Arial"/>
              </a:rPr>
              <a:t>x = width or length,, y = height. You can also get x using len(img)</a:t>
            </a:r>
            <a:endParaRPr>
              <a:latin typeface="Arial"/>
              <a:ea typeface="Arial"/>
              <a:cs typeface="Arial"/>
              <a:sym typeface="Arial"/>
            </a:endParaRPr>
          </a:p>
          <a:p>
            <a:pPr indent="0" lvl="0" marL="0" rtl="0" algn="l">
              <a:lnSpc>
                <a:spcPct val="115000"/>
              </a:lnSpc>
              <a:spcBef>
                <a:spcPts val="1600"/>
              </a:spcBef>
              <a:spcAft>
                <a:spcPts val="1600"/>
              </a:spcAft>
              <a:buSzPts val="1700"/>
              <a:buNone/>
            </a:pPr>
            <a:r>
              <a:rPr lang="en-US">
                <a:latin typeface="Arial"/>
                <a:ea typeface="Arial"/>
                <a:cs typeface="Arial"/>
                <a:sym typeface="Arial"/>
              </a:rPr>
              <a:t>We will want to go through this image column by column</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sp>
        <p:nvSpPr>
          <p:cNvPr id="280" name="Google Shape;280;g184e8d99c9b_0_128"/>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Encoding hints, Pt 2</a:t>
            </a:r>
            <a:endParaRPr/>
          </a:p>
        </p:txBody>
      </p:sp>
      <p:sp>
        <p:nvSpPr>
          <p:cNvPr id="281" name="Google Shape;281;g184e8d99c9b_0_128"/>
          <p:cNvSpPr txBox="1"/>
          <p:nvPr>
            <p:ph idx="4294967295" type="body"/>
          </p:nvPr>
        </p:nvSpPr>
        <p:spPr>
          <a:xfrm>
            <a:off x="1021075" y="2194608"/>
            <a:ext cx="10862700" cy="3714900"/>
          </a:xfrm>
          <a:prstGeom prst="rect">
            <a:avLst/>
          </a:prstGeom>
          <a:noFill/>
          <a:ln>
            <a:noFill/>
          </a:ln>
        </p:spPr>
        <p:txBody>
          <a:bodyPr anchorCtr="0" anchor="t" bIns="121900" lIns="121900" spcFirstLastPara="1" rIns="121900" wrap="square" tIns="121900">
            <a:normAutofit fontScale="77500" lnSpcReduction="20000"/>
          </a:bodyPr>
          <a:lstStyle/>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Create a counter, set to zero</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Loop through the image, column by column =&gt; for h in,..</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If counter is equal to, or larger, than length of the secret message, stop encoding</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In a nested loop through each row =&gt;for w in…. =&gt;  this will allow you to access each pixel</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Again check if counter is equal to, or larger, than the length of secret message =&gt; if yes, also exit loop</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if not, this is the code you need to write the message into the least significant bit:</a:t>
            </a:r>
            <a:endParaRPr>
              <a:latin typeface="Arial"/>
              <a:ea typeface="Arial"/>
              <a:cs typeface="Arial"/>
              <a:sym typeface="Arial"/>
            </a:endParaRPr>
          </a:p>
          <a:p>
            <a:pPr indent="0" lvl="0" marL="0" rtl="0" algn="l">
              <a:lnSpc>
                <a:spcPct val="115000"/>
              </a:lnSpc>
              <a:spcBef>
                <a:spcPts val="1600"/>
              </a:spcBef>
              <a:spcAft>
                <a:spcPts val="0"/>
              </a:spcAft>
              <a:buSzPct val="95000"/>
              <a:buNone/>
            </a:pPr>
            <a:r>
              <a:rPr lang="en-US">
                <a:latin typeface="Arial"/>
                <a:ea typeface="Arial"/>
                <a:cs typeface="Arial"/>
                <a:sym typeface="Arial"/>
              </a:rPr>
              <a:t>if hidden_message[counter]==0 and img[h][w]%2==1:</a:t>
            </a:r>
            <a:br>
              <a:rPr lang="en-US">
                <a:latin typeface="Arial"/>
                <a:ea typeface="Arial"/>
                <a:cs typeface="Arial"/>
                <a:sym typeface="Arial"/>
              </a:rPr>
            </a:br>
            <a:r>
              <a:rPr lang="en-US">
                <a:latin typeface="Arial"/>
                <a:ea typeface="Arial"/>
                <a:cs typeface="Arial"/>
                <a:sym typeface="Arial"/>
              </a:rPr>
              <a:t>	img[h][w] = img[h][w] - 1</a:t>
            </a:r>
            <a:endParaRPr>
              <a:latin typeface="Arial"/>
              <a:ea typeface="Arial"/>
              <a:cs typeface="Arial"/>
              <a:sym typeface="Arial"/>
            </a:endParaRPr>
          </a:p>
          <a:p>
            <a:pPr indent="0" lvl="0" marL="0" rtl="0" algn="l">
              <a:lnSpc>
                <a:spcPct val="115000"/>
              </a:lnSpc>
              <a:spcBef>
                <a:spcPts val="1600"/>
              </a:spcBef>
              <a:spcAft>
                <a:spcPts val="0"/>
              </a:spcAft>
              <a:buSzPct val="95000"/>
              <a:buNone/>
            </a:pPr>
            <a:r>
              <a:rPr lang="en-US">
                <a:latin typeface="Arial"/>
                <a:ea typeface="Arial"/>
                <a:cs typeface="Arial"/>
                <a:sym typeface="Arial"/>
              </a:rPr>
              <a:t>if hidden_message[i]==1 and img[h][w]%2==0:</a:t>
            </a:r>
            <a:br>
              <a:rPr lang="en-US">
                <a:latin typeface="Arial"/>
                <a:ea typeface="Arial"/>
                <a:cs typeface="Arial"/>
                <a:sym typeface="Arial"/>
              </a:rPr>
            </a:br>
            <a:r>
              <a:rPr lang="en-US">
                <a:latin typeface="Arial"/>
                <a:ea typeface="Arial"/>
                <a:cs typeface="Arial"/>
                <a:sym typeface="Arial"/>
              </a:rPr>
              <a:t>	img[h][w] = img[h][w] + 1</a:t>
            </a:r>
            <a:endParaRPr>
              <a:latin typeface="Arial"/>
              <a:ea typeface="Arial"/>
              <a:cs typeface="Arial"/>
              <a:sym typeface="Arial"/>
            </a:endParaRPr>
          </a:p>
          <a:p>
            <a:pPr indent="-388461" lvl="0" marL="609600" rtl="0" algn="l">
              <a:lnSpc>
                <a:spcPct val="115000"/>
              </a:lnSpc>
              <a:spcBef>
                <a:spcPts val="1600"/>
              </a:spcBef>
              <a:spcAft>
                <a:spcPts val="0"/>
              </a:spcAft>
              <a:buSzPct val="85000"/>
              <a:buFont typeface="Arial"/>
              <a:buChar char="●"/>
            </a:pPr>
            <a:r>
              <a:rPr lang="en-US">
                <a:latin typeface="Arial"/>
                <a:ea typeface="Arial"/>
                <a:cs typeface="Arial"/>
                <a:sym typeface="Arial"/>
              </a:rPr>
              <a:t>Increase counter by 1 </a:t>
            </a:r>
            <a:endParaRPr>
              <a:latin typeface="Arial"/>
              <a:ea typeface="Arial"/>
              <a:cs typeface="Arial"/>
              <a:sym typeface="Arial"/>
            </a:endParaRPr>
          </a:p>
          <a:p>
            <a:pPr indent="-388461" lvl="0" marL="609600" rtl="0" algn="l">
              <a:lnSpc>
                <a:spcPct val="115000"/>
              </a:lnSpc>
              <a:spcBef>
                <a:spcPts val="0"/>
              </a:spcBef>
              <a:spcAft>
                <a:spcPts val="0"/>
              </a:spcAft>
              <a:buSzPct val="85000"/>
              <a:buFont typeface="Arial"/>
              <a:buChar char="●"/>
            </a:pPr>
            <a:r>
              <a:rPr lang="en-US">
                <a:latin typeface="Arial"/>
                <a:ea typeface="Arial"/>
                <a:cs typeface="Arial"/>
                <a:sym typeface="Arial"/>
              </a:rPr>
              <a:t>Write the image using cv2.imwrite</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84e8d99c9b_0_133"/>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SECTION 2: GAME DESIGN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84e8d99c9b_0_138"/>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Project 2.1. Rock-paper-scissor</a:t>
            </a:r>
            <a:endParaRPr/>
          </a:p>
        </p:txBody>
      </p:sp>
      <p:sp>
        <p:nvSpPr>
          <p:cNvPr id="292" name="Google Shape;292;g184e8d99c9b_0_138"/>
          <p:cNvSpPr txBox="1"/>
          <p:nvPr>
            <p:ph idx="4294967295" type="body"/>
          </p:nvPr>
        </p:nvSpPr>
        <p:spPr>
          <a:xfrm>
            <a:off x="1122600" y="2118408"/>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b="1" lang="en-US" sz="2100">
                <a:solidFill>
                  <a:srgbClr val="000000"/>
                </a:solidFill>
                <a:latin typeface="Arial"/>
                <a:ea typeface="Arial"/>
                <a:cs typeface="Arial"/>
                <a:sym typeface="Arial"/>
              </a:rPr>
              <a:t>Goal:</a:t>
            </a:r>
            <a:r>
              <a:rPr lang="en-US" sz="2100">
                <a:solidFill>
                  <a:srgbClr val="000000"/>
                </a:solidFill>
                <a:latin typeface="Arial"/>
                <a:ea typeface="Arial"/>
                <a:cs typeface="Arial"/>
                <a:sym typeface="Arial"/>
              </a:rPr>
              <a:t> create a game where the user plays rock, paper, scissors against the computer</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2100" u="sng">
                <a:solidFill>
                  <a:srgbClr val="000000"/>
                </a:solidFill>
                <a:latin typeface="Arial"/>
                <a:ea typeface="Arial"/>
                <a:cs typeface="Arial"/>
                <a:sym typeface="Arial"/>
              </a:rPr>
              <a:t>Libraries</a:t>
            </a:r>
            <a:r>
              <a:rPr lang="en-US" sz="2100">
                <a:solidFill>
                  <a:srgbClr val="000000"/>
                </a:solidFill>
                <a:latin typeface="Arial"/>
                <a:ea typeface="Arial"/>
                <a:cs typeface="Arial"/>
                <a:sym typeface="Arial"/>
              </a:rPr>
              <a:t>: you will need to import the “random” module so you don’t know what your computer will pick. The function you will need is random.choice. Read about this function and the type of input it requires here: </a:t>
            </a:r>
            <a:r>
              <a:rPr lang="en-US" sz="2100" u="sng">
                <a:solidFill>
                  <a:srgbClr val="1155CC"/>
                </a:solidFill>
                <a:latin typeface="Arial"/>
                <a:ea typeface="Arial"/>
                <a:cs typeface="Arial"/>
                <a:sym typeface="Arial"/>
                <a:hlinkClick r:id="rId3">
                  <a:extLst>
                    <a:ext uri="{A12FA001-AC4F-418D-AE19-62706E023703}">
                      <ahyp:hlinkClr val="tx"/>
                    </a:ext>
                  </a:extLst>
                </a:hlinkClick>
              </a:rPr>
              <a:t>https://www.w3schools.com/python/ref_random_choice.asp</a:t>
            </a:r>
            <a:r>
              <a:rPr lang="en-US" sz="2100">
                <a:solidFill>
                  <a:srgbClr val="000000"/>
                </a:solidFill>
                <a:latin typeface="Arial"/>
                <a:ea typeface="Arial"/>
                <a:cs typeface="Arial"/>
                <a:sym typeface="Arial"/>
              </a:rPr>
              <a:t> </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2100">
              <a:solidFill>
                <a:srgbClr val="000000"/>
              </a:solidFill>
              <a:latin typeface="Arial"/>
              <a:ea typeface="Arial"/>
              <a:cs typeface="Arial"/>
              <a:sym typeface="Arial"/>
            </a:endParaRPr>
          </a:p>
          <a:p>
            <a:pPr indent="0" lvl="0" marL="0" rtl="0" algn="l">
              <a:lnSpc>
                <a:spcPct val="115000"/>
              </a:lnSpc>
              <a:spcBef>
                <a:spcPts val="0"/>
              </a:spcBef>
              <a:spcAft>
                <a:spcPts val="0"/>
              </a:spcAft>
              <a:buSzPts val="1100"/>
              <a:buNone/>
            </a:pPr>
            <a:r>
              <a:rPr lang="en-US" sz="2100">
                <a:latin typeface="Arial"/>
                <a:ea typeface="Arial"/>
                <a:cs typeface="Arial"/>
                <a:sym typeface="Arial"/>
              </a:rPr>
              <a:t>With Google colab, open </a:t>
            </a:r>
            <a:r>
              <a:rPr b="1" lang="en-US" sz="2100">
                <a:latin typeface="Arial"/>
                <a:ea typeface="Arial"/>
                <a:cs typeface="Arial"/>
                <a:sym typeface="Arial"/>
              </a:rPr>
              <a:t>2.1. Rock paper scissors</a:t>
            </a:r>
            <a:r>
              <a:rPr lang="en-US" sz="2100">
                <a:latin typeface="Arial"/>
                <a:ea typeface="Arial"/>
                <a:cs typeface="Arial"/>
                <a:sym typeface="Arial"/>
              </a:rPr>
              <a:t> - Task sheet.ipynb</a:t>
            </a:r>
            <a:endParaRPr sz="210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84e8d99c9b_0_143"/>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Discussing your algorithm</a:t>
            </a:r>
            <a:endParaRPr/>
          </a:p>
        </p:txBody>
      </p:sp>
      <p:sp>
        <p:nvSpPr>
          <p:cNvPr id="298" name="Google Shape;298;g184e8d99c9b_0_143"/>
          <p:cNvSpPr txBox="1"/>
          <p:nvPr>
            <p:ph idx="4294967295" type="body"/>
          </p:nvPr>
        </p:nvSpPr>
        <p:spPr>
          <a:xfrm>
            <a:off x="1000675" y="215668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1500" u="sng">
                <a:solidFill>
                  <a:srgbClr val="000000"/>
                </a:solidFill>
                <a:latin typeface="Arial"/>
                <a:ea typeface="Arial"/>
                <a:cs typeface="Arial"/>
                <a:sym typeface="Arial"/>
              </a:rPr>
              <a:t>The basic program</a:t>
            </a:r>
            <a:endParaRPr sz="1500" u="sng">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I would structure this into 3 functions.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br>
              <a:rPr lang="en-US" sz="1500">
                <a:solidFill>
                  <a:srgbClr val="000000"/>
                </a:solidFill>
                <a:latin typeface="Arial"/>
                <a:ea typeface="Arial"/>
                <a:cs typeface="Arial"/>
                <a:sym typeface="Arial"/>
              </a:rPr>
            </a:br>
            <a:r>
              <a:rPr lang="en-US" sz="1500">
                <a:solidFill>
                  <a:srgbClr val="000000"/>
                </a:solidFill>
                <a:latin typeface="Arial"/>
                <a:ea typeface="Arial"/>
                <a:cs typeface="Arial"/>
                <a:sym typeface="Arial"/>
              </a:rPr>
              <a:t>1. a function that collects the input from the player and also asks the computer to make a random choice between the three options.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2. a function that takes the outputs of function (1) as inputs and checks who won. Here you will have to encode the rules of rock paper scissors. You will need “if” statements to write the conditions in which the user wins and in which ones he loses.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3. a function which calls function (1) and (2)</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You can then call function 3 in a loop; this will determine how many rounds you play. </a:t>
            </a:r>
            <a:endParaRPr sz="15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84e8d99c9b_0_148"/>
          <p:cNvSpPr txBox="1"/>
          <p:nvPr>
            <p:ph type="title"/>
          </p:nvPr>
        </p:nvSpPr>
        <p:spPr>
          <a:xfrm>
            <a:off x="10972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Bonus tasks</a:t>
            </a:r>
            <a:endParaRPr/>
          </a:p>
        </p:txBody>
      </p:sp>
      <p:sp>
        <p:nvSpPr>
          <p:cNvPr id="304" name="Google Shape;304;g184e8d99c9b_0_148"/>
          <p:cNvSpPr txBox="1"/>
          <p:nvPr>
            <p:ph idx="4294967295" type="body"/>
          </p:nvPr>
        </p:nvSpPr>
        <p:spPr>
          <a:xfrm>
            <a:off x="1000675" y="1889808"/>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700"/>
              <a:buNone/>
            </a:pPr>
            <a:r>
              <a:t/>
            </a:r>
            <a:endParaRPr sz="19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900">
                <a:solidFill>
                  <a:srgbClr val="000000"/>
                </a:solidFill>
                <a:latin typeface="Arial"/>
                <a:ea typeface="Arial"/>
                <a:cs typeface="Arial"/>
                <a:sym typeface="Arial"/>
              </a:rPr>
              <a:t>a) Create a variable that keeps score</a:t>
            </a:r>
            <a:endParaRPr sz="19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900">
                <a:solidFill>
                  <a:srgbClr val="000000"/>
                </a:solidFill>
                <a:latin typeface="Arial"/>
                <a:ea typeface="Arial"/>
                <a:cs typeface="Arial"/>
                <a:sym typeface="Arial"/>
              </a:rPr>
              <a:t>b) Let the user set the number of rounds</a:t>
            </a:r>
            <a:endParaRPr sz="19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900">
                <a:solidFill>
                  <a:srgbClr val="000000"/>
                </a:solidFill>
                <a:latin typeface="Arial"/>
                <a:ea typeface="Arial"/>
                <a:cs typeface="Arial"/>
                <a:sym typeface="Arial"/>
              </a:rPr>
              <a:t>c) Make the game run for a maximum number of rounds, then determine the overall winner</a:t>
            </a:r>
            <a:endParaRPr sz="19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900">
                <a:solidFill>
                  <a:srgbClr val="000000"/>
                </a:solidFill>
                <a:latin typeface="Arial"/>
                <a:ea typeface="Arial"/>
                <a:cs typeface="Arial"/>
                <a:sym typeface="Arial"/>
              </a:rPr>
              <a:t>d) Count how often players chose each of the 3 options and print those statistics at the end.</a:t>
            </a:r>
            <a:endParaRPr sz="19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900">
                <a:solidFill>
                  <a:srgbClr val="000000"/>
                </a:solidFill>
                <a:latin typeface="Arial"/>
                <a:ea typeface="Arial"/>
                <a:cs typeface="Arial"/>
                <a:sym typeface="Arial"/>
              </a:rPr>
              <a:t>e) Create a program where the computer plays against itself. </a:t>
            </a:r>
            <a:endParaRPr sz="19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184e8d99c9b_0_153"/>
          <p:cNvSpPr txBox="1"/>
          <p:nvPr>
            <p:ph type="title"/>
          </p:nvPr>
        </p:nvSpPr>
        <p:spPr>
          <a:xfrm>
            <a:off x="10972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Project 2.2: Hangman game</a:t>
            </a:r>
            <a:endParaRPr/>
          </a:p>
        </p:txBody>
      </p:sp>
      <p:sp>
        <p:nvSpPr>
          <p:cNvPr id="310" name="Google Shape;310;g184e8d99c9b_0_153"/>
          <p:cNvSpPr txBox="1"/>
          <p:nvPr>
            <p:ph idx="4294967295" type="body"/>
          </p:nvPr>
        </p:nvSpPr>
        <p:spPr>
          <a:xfrm>
            <a:off x="972600" y="2771833"/>
            <a:ext cx="10251600" cy="30147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1700"/>
              <a:buNone/>
            </a:pPr>
            <a:r>
              <a:rPr lang="en-US" sz="2700">
                <a:latin typeface="Arial"/>
                <a:ea typeface="Arial"/>
                <a:cs typeface="Arial"/>
                <a:sym typeface="Arial"/>
              </a:rPr>
              <a:t>Before we start with this project, we need to briefly revisit the theory part about data types. </a:t>
            </a:r>
            <a:endParaRPr sz="2700">
              <a:latin typeface="Arial"/>
              <a:ea typeface="Arial"/>
              <a:cs typeface="Arial"/>
              <a:sym typeface="Arial"/>
            </a:endParaRPr>
          </a:p>
          <a:p>
            <a:pPr indent="0" lvl="0" marL="0" rtl="0" algn="l">
              <a:lnSpc>
                <a:spcPct val="115000"/>
              </a:lnSpc>
              <a:spcBef>
                <a:spcPts val="0"/>
              </a:spcBef>
              <a:spcAft>
                <a:spcPts val="0"/>
              </a:spcAft>
              <a:buSzPts val="1700"/>
              <a:buNone/>
            </a:pPr>
            <a:r>
              <a:rPr lang="en-US" sz="2700">
                <a:latin typeface="Arial"/>
                <a:ea typeface="Arial"/>
                <a:cs typeface="Arial"/>
                <a:sym typeface="Arial"/>
              </a:rPr>
              <a:t>There is a few we did not learn about yet:</a:t>
            </a:r>
            <a:endParaRPr sz="2700">
              <a:latin typeface="Arial"/>
              <a:ea typeface="Arial"/>
              <a:cs typeface="Arial"/>
              <a:sym typeface="Arial"/>
            </a:endParaRPr>
          </a:p>
          <a:p>
            <a:pPr indent="-476250" lvl="0" marL="609600" rtl="0" algn="l">
              <a:lnSpc>
                <a:spcPct val="115000"/>
              </a:lnSpc>
              <a:spcBef>
                <a:spcPts val="0"/>
              </a:spcBef>
              <a:spcAft>
                <a:spcPts val="0"/>
              </a:spcAft>
              <a:buSzPts val="2700"/>
              <a:buFont typeface="Arial"/>
              <a:buChar char="●"/>
            </a:pPr>
            <a:r>
              <a:rPr lang="en-US" sz="2700">
                <a:latin typeface="Arial"/>
                <a:ea typeface="Arial"/>
                <a:cs typeface="Arial"/>
                <a:sym typeface="Arial"/>
              </a:rPr>
              <a:t>tuples</a:t>
            </a:r>
            <a:endParaRPr sz="2700">
              <a:latin typeface="Arial"/>
              <a:ea typeface="Arial"/>
              <a:cs typeface="Arial"/>
              <a:sym typeface="Arial"/>
            </a:endParaRPr>
          </a:p>
          <a:p>
            <a:pPr indent="-476250" lvl="0" marL="609600" rtl="0" algn="l">
              <a:lnSpc>
                <a:spcPct val="115000"/>
              </a:lnSpc>
              <a:spcBef>
                <a:spcPts val="0"/>
              </a:spcBef>
              <a:spcAft>
                <a:spcPts val="0"/>
              </a:spcAft>
              <a:buSzPts val="2700"/>
              <a:buFont typeface="Arial"/>
              <a:buChar char="●"/>
            </a:pPr>
            <a:r>
              <a:rPr lang="en-US" sz="2700">
                <a:latin typeface="Arial"/>
                <a:ea typeface="Arial"/>
                <a:cs typeface="Arial"/>
                <a:sym typeface="Arial"/>
              </a:rPr>
              <a:t>dictionaries</a:t>
            </a:r>
            <a:endParaRPr sz="2700">
              <a:latin typeface="Arial"/>
              <a:ea typeface="Arial"/>
              <a:cs typeface="Arial"/>
              <a:sym typeface="Arial"/>
            </a:endParaRPr>
          </a:p>
          <a:p>
            <a:pPr indent="-476250" lvl="0" marL="609600" rtl="0" algn="l">
              <a:lnSpc>
                <a:spcPct val="115000"/>
              </a:lnSpc>
              <a:spcBef>
                <a:spcPts val="0"/>
              </a:spcBef>
              <a:spcAft>
                <a:spcPts val="0"/>
              </a:spcAft>
              <a:buSzPts val="2700"/>
              <a:buFont typeface="Arial"/>
              <a:buChar char="●"/>
            </a:pPr>
            <a:r>
              <a:rPr lang="en-US" sz="2700">
                <a:latin typeface="Arial"/>
                <a:ea typeface="Arial"/>
                <a:cs typeface="Arial"/>
                <a:sym typeface="Arial"/>
              </a:rPr>
              <a:t>sets</a:t>
            </a:r>
            <a:endParaRPr sz="27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84e8d99c9b_0_158"/>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latin typeface="Arial"/>
                <a:ea typeface="Arial"/>
                <a:cs typeface="Arial"/>
                <a:sym typeface="Arial"/>
              </a:rPr>
              <a:t>Python data types</a:t>
            </a:r>
            <a:endParaRPr>
              <a:latin typeface="Arial"/>
              <a:ea typeface="Arial"/>
              <a:cs typeface="Arial"/>
              <a:sym typeface="Arial"/>
            </a:endParaRPr>
          </a:p>
        </p:txBody>
      </p:sp>
      <p:sp>
        <p:nvSpPr>
          <p:cNvPr id="316" name="Google Shape;316;g184e8d99c9b_0_158"/>
          <p:cNvSpPr txBox="1"/>
          <p:nvPr>
            <p:ph idx="4294967295" type="body"/>
          </p:nvPr>
        </p:nvSpPr>
        <p:spPr>
          <a:xfrm>
            <a:off x="972600" y="2771833"/>
            <a:ext cx="10251600" cy="3014700"/>
          </a:xfrm>
          <a:prstGeom prst="rect">
            <a:avLst/>
          </a:prstGeom>
          <a:noFill/>
          <a:ln>
            <a:noFill/>
          </a:ln>
        </p:spPr>
        <p:txBody>
          <a:bodyPr anchorCtr="0" anchor="t" bIns="121900" lIns="121900" spcFirstLastPara="1" rIns="121900" wrap="square" tIns="121900">
            <a:noAutofit/>
          </a:bodyPr>
          <a:lstStyle/>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text: </a:t>
            </a:r>
            <a:r>
              <a:rPr b="1" lang="en-US" sz="2400">
                <a:latin typeface="Arial"/>
                <a:ea typeface="Arial"/>
                <a:cs typeface="Arial"/>
                <a:sym typeface="Arial"/>
              </a:rPr>
              <a:t>strings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numbers: </a:t>
            </a:r>
            <a:r>
              <a:rPr b="1" lang="en-US" sz="2400">
                <a:latin typeface="Arial"/>
                <a:ea typeface="Arial"/>
                <a:cs typeface="Arial"/>
                <a:sym typeface="Arial"/>
              </a:rPr>
              <a:t>integers, floats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true/false information: </a:t>
            </a:r>
            <a:r>
              <a:rPr b="1" lang="en-US" sz="2400">
                <a:latin typeface="Arial"/>
                <a:ea typeface="Arial"/>
                <a:cs typeface="Arial"/>
                <a:sym typeface="Arial"/>
              </a:rPr>
              <a:t>Booleans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binary information: </a:t>
            </a:r>
            <a:r>
              <a:rPr b="1" lang="en-US" sz="2400">
                <a:latin typeface="Arial"/>
                <a:ea typeface="Arial"/>
                <a:cs typeface="Arial"/>
                <a:sym typeface="Arial"/>
              </a:rPr>
              <a:t>bytes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ordered sequences:</a:t>
            </a:r>
            <a:r>
              <a:rPr b="1" lang="en-US" sz="2400">
                <a:latin typeface="Arial"/>
                <a:ea typeface="Arial"/>
                <a:cs typeface="Arial"/>
                <a:sym typeface="Arial"/>
              </a:rPr>
              <a:t> lists, tuples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sets of values: </a:t>
            </a:r>
            <a:r>
              <a:rPr b="1" lang="en-US" sz="2400">
                <a:latin typeface="Arial"/>
                <a:ea typeface="Arial"/>
                <a:cs typeface="Arial"/>
                <a:sym typeface="Arial"/>
              </a:rPr>
              <a:t>sets</a:t>
            </a:r>
            <a:endParaRPr b="1" sz="2400">
              <a:latin typeface="Arial"/>
              <a:ea typeface="Arial"/>
              <a:cs typeface="Arial"/>
              <a:sym typeface="Arial"/>
            </a:endParaRPr>
          </a:p>
          <a:p>
            <a:pPr indent="-457200" lvl="0" marL="609600" rtl="0" algn="l">
              <a:lnSpc>
                <a:spcPct val="115000"/>
              </a:lnSpc>
              <a:spcBef>
                <a:spcPts val="0"/>
              </a:spcBef>
              <a:spcAft>
                <a:spcPts val="0"/>
              </a:spcAft>
              <a:buSzPts val="2400"/>
              <a:buFont typeface="Arial"/>
              <a:buChar char="●"/>
            </a:pPr>
            <a:r>
              <a:rPr lang="en-US" sz="2400">
                <a:latin typeface="Arial"/>
                <a:ea typeface="Arial"/>
                <a:cs typeface="Arial"/>
                <a:sym typeface="Arial"/>
              </a:rPr>
              <a:t>To store key:value mappings: </a:t>
            </a:r>
            <a:r>
              <a:rPr b="1" lang="en-US" sz="2400">
                <a:latin typeface="Arial"/>
                <a:ea typeface="Arial"/>
                <a:cs typeface="Arial"/>
                <a:sym typeface="Arial"/>
              </a:rPr>
              <a:t>dictionaries</a:t>
            </a:r>
            <a:endParaRPr b="1" sz="24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84e8d99c9b_0_163"/>
          <p:cNvSpPr txBox="1"/>
          <p:nvPr>
            <p:ph type="title"/>
          </p:nvPr>
        </p:nvSpPr>
        <p:spPr>
          <a:xfrm>
            <a:off x="1021075" y="896200"/>
            <a:ext cx="112377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sz="3500"/>
              <a:t>What data types in Python are “collections” of information?</a:t>
            </a:r>
            <a:endParaRPr sz="3500"/>
          </a:p>
        </p:txBody>
      </p:sp>
      <p:sp>
        <p:nvSpPr>
          <p:cNvPr id="322" name="Google Shape;322;g184e8d99c9b_0_163"/>
          <p:cNvSpPr txBox="1"/>
          <p:nvPr>
            <p:ph idx="4294967295" type="body"/>
          </p:nvPr>
        </p:nvSpPr>
        <p:spPr>
          <a:xfrm>
            <a:off x="970200" y="2175333"/>
            <a:ext cx="10251600" cy="3528000"/>
          </a:xfrm>
          <a:prstGeom prst="rect">
            <a:avLst/>
          </a:prstGeom>
          <a:noFill/>
          <a:ln>
            <a:noFill/>
          </a:ln>
        </p:spPr>
        <p:txBody>
          <a:bodyPr anchorCtr="0" anchor="t" bIns="121900" lIns="121900" spcFirstLastPara="1" rIns="121900" wrap="square" tIns="121900">
            <a:noAutofit/>
          </a:bodyPr>
          <a:lstStyle/>
          <a:p>
            <a:pPr indent="-419100" lvl="0" marL="609600" rtl="0" algn="l">
              <a:lnSpc>
                <a:spcPct val="115000"/>
              </a:lnSpc>
              <a:spcBef>
                <a:spcPts val="0"/>
              </a:spcBef>
              <a:spcAft>
                <a:spcPts val="0"/>
              </a:spcAft>
              <a:buClr>
                <a:srgbClr val="202124"/>
              </a:buClr>
              <a:buSzPts val="1800"/>
              <a:buChar char="●"/>
            </a:pPr>
            <a:r>
              <a:rPr lang="en-US" sz="1800">
                <a:solidFill>
                  <a:srgbClr val="202124"/>
                </a:solidFill>
                <a:highlight>
                  <a:srgbClr val="FFFFFF"/>
                </a:highlight>
                <a:latin typeface="Arial"/>
                <a:ea typeface="Arial"/>
                <a:cs typeface="Arial"/>
                <a:sym typeface="Arial"/>
              </a:rPr>
              <a:t>There are </a:t>
            </a:r>
            <a:r>
              <a:rPr b="1" lang="en-US" sz="1800">
                <a:solidFill>
                  <a:srgbClr val="202124"/>
                </a:solidFill>
                <a:highlight>
                  <a:srgbClr val="FFFFFF"/>
                </a:highlight>
                <a:latin typeface="Arial"/>
                <a:ea typeface="Arial"/>
                <a:cs typeface="Arial"/>
                <a:sym typeface="Arial"/>
              </a:rPr>
              <a:t>4 collection data types</a:t>
            </a:r>
            <a:r>
              <a:rPr lang="en-US" sz="1800">
                <a:solidFill>
                  <a:srgbClr val="202124"/>
                </a:solidFill>
                <a:highlight>
                  <a:srgbClr val="FFFFFF"/>
                </a:highlight>
                <a:latin typeface="Arial"/>
                <a:ea typeface="Arial"/>
                <a:cs typeface="Arial"/>
                <a:sym typeface="Arial"/>
              </a:rPr>
              <a:t> in the Python programming language </a:t>
            </a:r>
            <a:br>
              <a:rPr lang="en-US" sz="1800">
                <a:solidFill>
                  <a:srgbClr val="202124"/>
                </a:solidFill>
                <a:highlight>
                  <a:srgbClr val="FFFFFF"/>
                </a:highlight>
                <a:latin typeface="Arial"/>
                <a:ea typeface="Arial"/>
                <a:cs typeface="Arial"/>
                <a:sym typeface="Arial"/>
              </a:rPr>
            </a:br>
            <a:r>
              <a:rPr lang="en-US" sz="1800">
                <a:solidFill>
                  <a:srgbClr val="202124"/>
                </a:solidFill>
                <a:highlight>
                  <a:srgbClr val="FFFFFF"/>
                </a:highlight>
                <a:latin typeface="Arial"/>
                <a:ea typeface="Arial"/>
                <a:cs typeface="Arial"/>
                <a:sym typeface="Arial"/>
              </a:rPr>
              <a:t>=&gt; so far we have learned about lists</a:t>
            </a:r>
            <a:endParaRPr sz="1800">
              <a:solidFill>
                <a:srgbClr val="202124"/>
              </a:solidFill>
              <a:highlight>
                <a:srgbClr val="FFFFFF"/>
              </a:highlight>
              <a:latin typeface="Arial"/>
              <a:ea typeface="Arial"/>
              <a:cs typeface="Arial"/>
              <a:sym typeface="Arial"/>
            </a:endParaRPr>
          </a:p>
          <a:p>
            <a:pPr indent="-419100" lvl="0" marL="609600" rtl="0" algn="l">
              <a:lnSpc>
                <a:spcPct val="115000"/>
              </a:lnSpc>
              <a:spcBef>
                <a:spcPts val="0"/>
              </a:spcBef>
              <a:spcAft>
                <a:spcPts val="0"/>
              </a:spcAft>
              <a:buClr>
                <a:srgbClr val="202124"/>
              </a:buClr>
              <a:buSzPts val="1800"/>
              <a:buChar char="●"/>
            </a:pPr>
            <a:r>
              <a:rPr b="1" lang="en-US" sz="1800">
                <a:solidFill>
                  <a:srgbClr val="202124"/>
                </a:solidFill>
                <a:highlight>
                  <a:srgbClr val="FFFFFF"/>
                </a:highlight>
                <a:latin typeface="Arial"/>
                <a:ea typeface="Arial"/>
                <a:cs typeface="Arial"/>
                <a:sym typeface="Arial"/>
              </a:rPr>
              <a:t>Lists</a:t>
            </a:r>
            <a:r>
              <a:rPr lang="en-US" sz="1800">
                <a:solidFill>
                  <a:srgbClr val="202124"/>
                </a:solidFill>
                <a:highlight>
                  <a:srgbClr val="FFFFFF"/>
                </a:highlight>
                <a:latin typeface="Arial"/>
                <a:ea typeface="Arial"/>
                <a:cs typeface="Arial"/>
                <a:sym typeface="Arial"/>
              </a:rPr>
              <a:t> are ordered, changeable, and allow duplicate values.</a:t>
            </a:r>
            <a:br>
              <a:rPr lang="en-US" sz="1800">
                <a:solidFill>
                  <a:srgbClr val="202124"/>
                </a:solidFill>
                <a:highlight>
                  <a:srgbClr val="FFFFFF"/>
                </a:highlight>
                <a:latin typeface="Arial"/>
                <a:ea typeface="Arial"/>
                <a:cs typeface="Arial"/>
                <a:sym typeface="Arial"/>
              </a:rPr>
            </a:br>
            <a:r>
              <a:rPr lang="en-US" sz="1800">
                <a:solidFill>
                  <a:srgbClr val="202124"/>
                </a:solidFill>
                <a:highlight>
                  <a:srgbClr val="FFFFFF"/>
                </a:highlight>
                <a:latin typeface="Arial"/>
                <a:ea typeface="Arial"/>
                <a:cs typeface="Arial"/>
                <a:sym typeface="Arial"/>
              </a:rPr>
              <a:t>We create them like this:  </a:t>
            </a:r>
            <a:r>
              <a:rPr b="1" lang="en-US" sz="1800">
                <a:solidFill>
                  <a:srgbClr val="202124"/>
                </a:solidFill>
                <a:highlight>
                  <a:srgbClr val="FFFFFF"/>
                </a:highlight>
                <a:latin typeface="Arial"/>
                <a:ea typeface="Arial"/>
                <a:cs typeface="Arial"/>
                <a:sym typeface="Arial"/>
              </a:rPr>
              <a:t>mylist = [“apple”, “banana”, “peach”, “apple”]</a:t>
            </a:r>
            <a:endParaRPr b="1" sz="1800">
              <a:solidFill>
                <a:srgbClr val="202124"/>
              </a:solidFill>
              <a:highlight>
                <a:srgbClr val="FFFFFF"/>
              </a:highlight>
              <a:latin typeface="Arial"/>
              <a:ea typeface="Arial"/>
              <a:cs typeface="Arial"/>
              <a:sym typeface="Arial"/>
            </a:endParaRPr>
          </a:p>
          <a:p>
            <a:pPr indent="-419100" lvl="0" marL="609600" rtl="0" algn="l">
              <a:lnSpc>
                <a:spcPct val="115000"/>
              </a:lnSpc>
              <a:spcBef>
                <a:spcPts val="0"/>
              </a:spcBef>
              <a:spcAft>
                <a:spcPts val="0"/>
              </a:spcAft>
              <a:buClr>
                <a:srgbClr val="202124"/>
              </a:buClr>
              <a:buSzPts val="1800"/>
              <a:buChar char="●"/>
            </a:pPr>
            <a:r>
              <a:rPr b="1" lang="en-US" sz="1800">
                <a:solidFill>
                  <a:srgbClr val="202124"/>
                </a:solidFill>
                <a:highlight>
                  <a:srgbClr val="FFFFFF"/>
                </a:highlight>
                <a:latin typeface="Arial"/>
                <a:ea typeface="Arial"/>
                <a:cs typeface="Arial"/>
                <a:sym typeface="Arial"/>
              </a:rPr>
              <a:t>Tuples</a:t>
            </a:r>
            <a:r>
              <a:rPr lang="en-US" sz="1800">
                <a:solidFill>
                  <a:srgbClr val="202124"/>
                </a:solidFill>
                <a:highlight>
                  <a:srgbClr val="FFFFFF"/>
                </a:highlight>
                <a:latin typeface="Arial"/>
                <a:ea typeface="Arial"/>
                <a:cs typeface="Arial"/>
                <a:sym typeface="Arial"/>
              </a:rPr>
              <a:t> are ordered, unchangeable, and allow duplicate values.</a:t>
            </a:r>
            <a:br>
              <a:rPr lang="en-US" sz="1800">
                <a:solidFill>
                  <a:srgbClr val="202124"/>
                </a:solidFill>
                <a:highlight>
                  <a:srgbClr val="FFFFFF"/>
                </a:highlight>
                <a:latin typeface="Arial"/>
                <a:ea typeface="Arial"/>
                <a:cs typeface="Arial"/>
                <a:sym typeface="Arial"/>
              </a:rPr>
            </a:br>
            <a:r>
              <a:rPr lang="en-US" sz="1800">
                <a:solidFill>
                  <a:srgbClr val="202124"/>
                </a:solidFill>
                <a:highlight>
                  <a:srgbClr val="FFFFFF"/>
                </a:highlight>
                <a:latin typeface="Arial"/>
                <a:ea typeface="Arial"/>
                <a:cs typeface="Arial"/>
                <a:sym typeface="Arial"/>
              </a:rPr>
              <a:t>We create them like this: </a:t>
            </a:r>
            <a:r>
              <a:rPr b="1" lang="en-US" sz="1800">
                <a:solidFill>
                  <a:srgbClr val="202124"/>
                </a:solidFill>
                <a:highlight>
                  <a:srgbClr val="FFFFFF"/>
                </a:highlight>
                <a:latin typeface="Arial"/>
                <a:ea typeface="Arial"/>
                <a:cs typeface="Arial"/>
                <a:sym typeface="Arial"/>
              </a:rPr>
              <a:t>mytuple = (apple, banana, peach, apple)</a:t>
            </a:r>
            <a:endParaRPr b="1" sz="1800">
              <a:solidFill>
                <a:srgbClr val="202124"/>
              </a:solidFill>
              <a:highlight>
                <a:srgbClr val="FFFFFF"/>
              </a:highlight>
              <a:latin typeface="Arial"/>
              <a:ea typeface="Arial"/>
              <a:cs typeface="Arial"/>
              <a:sym typeface="Arial"/>
            </a:endParaRPr>
          </a:p>
          <a:p>
            <a:pPr indent="-419100" lvl="0" marL="609600" rtl="0" algn="l">
              <a:lnSpc>
                <a:spcPct val="115000"/>
              </a:lnSpc>
              <a:spcBef>
                <a:spcPts val="0"/>
              </a:spcBef>
              <a:spcAft>
                <a:spcPts val="0"/>
              </a:spcAft>
              <a:buClr>
                <a:srgbClr val="202124"/>
              </a:buClr>
              <a:buSzPts val="1800"/>
              <a:buChar char="●"/>
            </a:pPr>
            <a:r>
              <a:rPr b="1" lang="en-US" sz="1800">
                <a:solidFill>
                  <a:srgbClr val="202124"/>
                </a:solidFill>
                <a:highlight>
                  <a:srgbClr val="FFFFFF"/>
                </a:highlight>
                <a:latin typeface="Arial"/>
                <a:ea typeface="Arial"/>
                <a:cs typeface="Arial"/>
                <a:sym typeface="Arial"/>
              </a:rPr>
              <a:t>Sets</a:t>
            </a:r>
            <a:r>
              <a:rPr lang="en-US" sz="1800">
                <a:solidFill>
                  <a:srgbClr val="202124"/>
                </a:solidFill>
                <a:highlight>
                  <a:srgbClr val="FFFFFF"/>
                </a:highlight>
                <a:latin typeface="Arial"/>
                <a:ea typeface="Arial"/>
                <a:cs typeface="Arial"/>
                <a:sym typeface="Arial"/>
              </a:rPr>
              <a:t> are unordered, unchangeable (but you can add/remove), and unindexed</a:t>
            </a:r>
            <a:br>
              <a:rPr lang="en-US" sz="1800">
                <a:solidFill>
                  <a:srgbClr val="202124"/>
                </a:solidFill>
                <a:highlight>
                  <a:srgbClr val="FFFFFF"/>
                </a:highlight>
                <a:latin typeface="Arial"/>
                <a:ea typeface="Arial"/>
                <a:cs typeface="Arial"/>
                <a:sym typeface="Arial"/>
              </a:rPr>
            </a:br>
            <a:r>
              <a:rPr lang="en-US" sz="1800">
                <a:solidFill>
                  <a:srgbClr val="202124"/>
                </a:solidFill>
                <a:highlight>
                  <a:srgbClr val="FFFFFF"/>
                </a:highlight>
                <a:latin typeface="Arial"/>
                <a:ea typeface="Arial"/>
                <a:cs typeface="Arial"/>
                <a:sym typeface="Arial"/>
              </a:rPr>
              <a:t>We create them like this: </a:t>
            </a:r>
            <a:r>
              <a:rPr b="1" lang="en-US" sz="1800">
                <a:solidFill>
                  <a:srgbClr val="202124"/>
                </a:solidFill>
                <a:highlight>
                  <a:srgbClr val="FFFFFF"/>
                </a:highlight>
                <a:latin typeface="Arial"/>
                <a:ea typeface="Arial"/>
                <a:cs typeface="Arial"/>
                <a:sym typeface="Arial"/>
              </a:rPr>
              <a:t>myset = {“apple”, “banana”, “cherry”}</a:t>
            </a:r>
            <a:endParaRPr b="1" sz="1800">
              <a:solidFill>
                <a:srgbClr val="202124"/>
              </a:solidFill>
              <a:highlight>
                <a:srgbClr val="FFFFFF"/>
              </a:highlight>
              <a:latin typeface="Arial"/>
              <a:ea typeface="Arial"/>
              <a:cs typeface="Arial"/>
              <a:sym typeface="Arial"/>
            </a:endParaRPr>
          </a:p>
          <a:p>
            <a:pPr indent="-419100" lvl="0" marL="609600" rtl="0" algn="l">
              <a:lnSpc>
                <a:spcPct val="115000"/>
              </a:lnSpc>
              <a:spcBef>
                <a:spcPts val="0"/>
              </a:spcBef>
              <a:spcAft>
                <a:spcPts val="0"/>
              </a:spcAft>
              <a:buClr>
                <a:srgbClr val="202124"/>
              </a:buClr>
              <a:buSzPts val="1800"/>
              <a:buChar char="●"/>
            </a:pPr>
            <a:r>
              <a:rPr b="1" lang="en-US" sz="1800">
                <a:solidFill>
                  <a:srgbClr val="202124"/>
                </a:solidFill>
                <a:highlight>
                  <a:srgbClr val="FFFFFF"/>
                </a:highlight>
                <a:latin typeface="Arial"/>
                <a:ea typeface="Arial"/>
                <a:cs typeface="Arial"/>
                <a:sym typeface="Arial"/>
              </a:rPr>
              <a:t>Dictionaries</a:t>
            </a:r>
            <a:r>
              <a:rPr lang="en-US" sz="1800">
                <a:solidFill>
                  <a:srgbClr val="202124"/>
                </a:solidFill>
                <a:highlight>
                  <a:srgbClr val="FFFFFF"/>
                </a:highlight>
                <a:latin typeface="Arial"/>
                <a:ea typeface="Arial"/>
                <a:cs typeface="Arial"/>
                <a:sym typeface="Arial"/>
              </a:rPr>
              <a:t> are used to store data values in key:value pairs.</a:t>
            </a:r>
            <a:br>
              <a:rPr lang="en-US" sz="1800">
                <a:solidFill>
                  <a:srgbClr val="202124"/>
                </a:solidFill>
                <a:highlight>
                  <a:srgbClr val="FFFFFF"/>
                </a:highlight>
                <a:latin typeface="Arial"/>
                <a:ea typeface="Arial"/>
                <a:cs typeface="Arial"/>
                <a:sym typeface="Arial"/>
              </a:rPr>
            </a:br>
            <a:r>
              <a:rPr lang="en-US" sz="1800">
                <a:solidFill>
                  <a:srgbClr val="202124"/>
                </a:solidFill>
                <a:highlight>
                  <a:srgbClr val="FFFFFF"/>
                </a:highlight>
                <a:latin typeface="Arial"/>
                <a:ea typeface="Arial"/>
                <a:cs typeface="Arial"/>
                <a:sym typeface="Arial"/>
              </a:rPr>
              <a:t>Dictionaries are ordered, changeable, and do not allow duplicates.</a:t>
            </a:r>
            <a:br>
              <a:rPr lang="en-US" sz="1800">
                <a:solidFill>
                  <a:srgbClr val="202124"/>
                </a:solidFill>
                <a:highlight>
                  <a:srgbClr val="FFFFFF"/>
                </a:highlight>
                <a:latin typeface="Arial"/>
                <a:ea typeface="Arial"/>
                <a:cs typeface="Arial"/>
                <a:sym typeface="Arial"/>
              </a:rPr>
            </a:br>
            <a:endParaRPr sz="1800">
              <a:solidFill>
                <a:srgbClr val="202124"/>
              </a:solidFill>
              <a:highlight>
                <a:srgbClr val="FFFFFF"/>
              </a:highlight>
              <a:latin typeface="Arial"/>
              <a:ea typeface="Arial"/>
              <a:cs typeface="Arial"/>
              <a:sym typeface="Arial"/>
            </a:endParaRPr>
          </a:p>
          <a:p>
            <a:pPr indent="0" lvl="0" marL="0" rtl="0" algn="l">
              <a:lnSpc>
                <a:spcPct val="115000"/>
              </a:lnSpc>
              <a:spcBef>
                <a:spcPts val="1600"/>
              </a:spcBef>
              <a:spcAft>
                <a:spcPts val="1600"/>
              </a:spcAft>
              <a:buSzPts val="1700"/>
              <a:buNone/>
            </a:pPr>
            <a:r>
              <a:rPr lang="en-US" sz="1800">
                <a:solidFill>
                  <a:srgbClr val="202124"/>
                </a:solidFill>
                <a:highlight>
                  <a:srgbClr val="FFFFFF"/>
                </a:highlight>
                <a:latin typeface="Arial"/>
                <a:ea typeface="Arial"/>
                <a:cs typeface="Arial"/>
                <a:sym typeface="Arial"/>
              </a:rPr>
              <a:t>Let’s have a closer look at dictionaries and sets!</a:t>
            </a:r>
            <a:endParaRPr sz="1800">
              <a:solidFill>
                <a:srgbClr val="202124"/>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84e8d99c9b_0_10"/>
          <p:cNvSpPr txBox="1"/>
          <p:nvPr>
            <p:ph type="title"/>
          </p:nvPr>
        </p:nvSpPr>
        <p:spPr>
          <a:xfrm>
            <a:off x="1097280" y="8200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sz="3500"/>
              <a:t>1.1. “Plus or minus”: Coding a number guessing game</a:t>
            </a:r>
            <a:endParaRPr sz="3500"/>
          </a:p>
        </p:txBody>
      </p:sp>
      <p:sp>
        <p:nvSpPr>
          <p:cNvPr id="144" name="Google Shape;144;g184e8d99c9b_0_10"/>
          <p:cNvSpPr txBox="1"/>
          <p:nvPr>
            <p:ph idx="4294967295" type="body"/>
          </p:nvPr>
        </p:nvSpPr>
        <p:spPr>
          <a:xfrm>
            <a:off x="970200" y="1593208"/>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t/>
            </a:r>
            <a:endParaRPr sz="2100">
              <a:latin typeface="Arial"/>
              <a:ea typeface="Arial"/>
              <a:cs typeface="Arial"/>
              <a:sym typeface="Arial"/>
            </a:endParaRPr>
          </a:p>
          <a:p>
            <a:pPr indent="-438150" lvl="0" marL="609600" rtl="0" algn="l">
              <a:lnSpc>
                <a:spcPct val="115000"/>
              </a:lnSpc>
              <a:spcBef>
                <a:spcPts val="1600"/>
              </a:spcBef>
              <a:spcAft>
                <a:spcPts val="0"/>
              </a:spcAft>
              <a:buSzPts val="2100"/>
              <a:buFont typeface="Arial"/>
              <a:buAutoNum type="arabicPeriod"/>
            </a:pPr>
            <a:r>
              <a:rPr lang="en-US" sz="2100">
                <a:latin typeface="Arial"/>
                <a:ea typeface="Arial"/>
                <a:cs typeface="Arial"/>
                <a:sym typeface="Arial"/>
              </a:rPr>
              <a:t>Computer chooses a random integer between 0 and 5000</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AutoNum type="arabicPeriod"/>
            </a:pPr>
            <a:r>
              <a:rPr lang="en-US" sz="2100">
                <a:latin typeface="Arial"/>
                <a:ea typeface="Arial"/>
                <a:cs typeface="Arial"/>
                <a:sym typeface="Arial"/>
              </a:rPr>
              <a:t>User also chooses an integer and gives it to the program</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AutoNum type="arabicPeriod"/>
            </a:pPr>
            <a:r>
              <a:rPr lang="en-US" sz="2100">
                <a:latin typeface="Arial"/>
                <a:ea typeface="Arial"/>
                <a:cs typeface="Arial"/>
                <a:sym typeface="Arial"/>
              </a:rPr>
              <a:t>Program tells player if the number entered was higher or lower than the correct number</a:t>
            </a:r>
            <a:endParaRPr sz="2100">
              <a:latin typeface="Arial"/>
              <a:ea typeface="Arial"/>
              <a:cs typeface="Arial"/>
              <a:sym typeface="Arial"/>
            </a:endParaRPr>
          </a:p>
          <a:p>
            <a:pPr indent="0" lvl="0" marL="0" rtl="0" algn="l">
              <a:lnSpc>
                <a:spcPct val="115000"/>
              </a:lnSpc>
              <a:spcBef>
                <a:spcPts val="1600"/>
              </a:spcBef>
              <a:spcAft>
                <a:spcPts val="0"/>
              </a:spcAft>
              <a:buSzPts val="1700"/>
              <a:buNone/>
            </a:pPr>
            <a:r>
              <a:rPr lang="en-US" sz="2100">
                <a:latin typeface="Arial"/>
                <a:ea typeface="Arial"/>
                <a:cs typeface="Arial"/>
                <a:sym typeface="Arial"/>
              </a:rPr>
              <a:t>Goal: find correct number in minimal number of guesses</a:t>
            </a:r>
            <a:endParaRPr sz="2100">
              <a:latin typeface="Arial"/>
              <a:ea typeface="Arial"/>
              <a:cs typeface="Arial"/>
              <a:sym typeface="Arial"/>
            </a:endParaRPr>
          </a:p>
          <a:p>
            <a:pPr indent="0" lvl="0" marL="0" rtl="0" algn="l">
              <a:lnSpc>
                <a:spcPct val="90000"/>
              </a:lnSpc>
              <a:spcBef>
                <a:spcPts val="1600"/>
              </a:spcBef>
              <a:spcAft>
                <a:spcPts val="1600"/>
              </a:spcAft>
              <a:buSzPts val="1700"/>
              <a:buNone/>
            </a:pPr>
            <a:r>
              <a:rPr lang="en-US" sz="2100">
                <a:latin typeface="Arial"/>
                <a:ea typeface="Arial"/>
                <a:cs typeface="Arial"/>
                <a:sym typeface="Arial"/>
              </a:rPr>
              <a:t>With Google colab, open </a:t>
            </a:r>
            <a:r>
              <a:rPr b="1" lang="en-US" sz="2100">
                <a:latin typeface="Arial"/>
                <a:ea typeface="Arial"/>
                <a:cs typeface="Arial"/>
                <a:sym typeface="Arial"/>
              </a:rPr>
              <a:t>Project 1.1 Number guessing game</a:t>
            </a:r>
            <a:r>
              <a:rPr lang="en-US" sz="2100">
                <a:latin typeface="Arial"/>
                <a:ea typeface="Arial"/>
                <a:cs typeface="Arial"/>
                <a:sym typeface="Arial"/>
              </a:rPr>
              <a:t> - Task Sheet.ipynb</a:t>
            </a:r>
            <a:endParaRPr sz="21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84e8d99c9b_0_168"/>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Dictionaries</a:t>
            </a:r>
            <a:endParaRPr/>
          </a:p>
        </p:txBody>
      </p:sp>
      <p:sp>
        <p:nvSpPr>
          <p:cNvPr id="328" name="Google Shape;328;g184e8d99c9b_0_168"/>
          <p:cNvSpPr txBox="1"/>
          <p:nvPr>
            <p:ph idx="4294967295" type="body"/>
          </p:nvPr>
        </p:nvSpPr>
        <p:spPr>
          <a:xfrm>
            <a:off x="972600" y="2771833"/>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1700"/>
              <a:buNone/>
            </a:pPr>
            <a:r>
              <a:rPr lang="en-US" sz="1900">
                <a:solidFill>
                  <a:srgbClr val="000000"/>
                </a:solidFill>
                <a:highlight>
                  <a:srgbClr val="FFFFFF"/>
                </a:highlight>
                <a:latin typeface="Arial"/>
                <a:ea typeface="Arial"/>
                <a:cs typeface="Arial"/>
                <a:sym typeface="Arial"/>
              </a:rPr>
              <a:t>Dictionaries are used to store data values in key:value pairs.</a:t>
            </a:r>
            <a:br>
              <a:rPr lang="en-US" sz="1900">
                <a:solidFill>
                  <a:srgbClr val="000000"/>
                </a:solidFill>
                <a:highlight>
                  <a:srgbClr val="FFFFFF"/>
                </a:highlight>
                <a:latin typeface="Arial"/>
                <a:ea typeface="Arial"/>
                <a:cs typeface="Arial"/>
                <a:sym typeface="Arial"/>
              </a:rPr>
            </a:br>
            <a:r>
              <a:rPr lang="en-US" sz="1900">
                <a:solidFill>
                  <a:srgbClr val="000000"/>
                </a:solidFill>
                <a:highlight>
                  <a:srgbClr val="FFFFFF"/>
                </a:highlight>
                <a:latin typeface="Arial"/>
                <a:ea typeface="Arial"/>
                <a:cs typeface="Arial"/>
                <a:sym typeface="Arial"/>
              </a:rPr>
              <a:t>						</a:t>
            </a:r>
            <a:endParaRPr sz="1900">
              <a:latin typeface="Arial"/>
              <a:ea typeface="Arial"/>
              <a:cs typeface="Arial"/>
              <a:sym typeface="Arial"/>
            </a:endParaRPr>
          </a:p>
        </p:txBody>
      </p:sp>
      <p:pic>
        <p:nvPicPr>
          <p:cNvPr id="329" name="Google Shape;329;g184e8d99c9b_0_168"/>
          <p:cNvPicPr preferRelativeResize="0"/>
          <p:nvPr/>
        </p:nvPicPr>
        <p:blipFill rotWithShape="1">
          <a:blip r:embed="rId3">
            <a:alphaModFix/>
          </a:blip>
          <a:srcRect b="0" l="0" r="0" t="0"/>
          <a:stretch/>
        </p:blipFill>
        <p:spPr>
          <a:xfrm>
            <a:off x="1103400" y="3429000"/>
            <a:ext cx="3606800" cy="2260600"/>
          </a:xfrm>
          <a:prstGeom prst="rect">
            <a:avLst/>
          </a:prstGeom>
          <a:noFill/>
          <a:ln>
            <a:noFill/>
          </a:ln>
        </p:spPr>
      </p:pic>
      <p:sp>
        <p:nvSpPr>
          <p:cNvPr id="330" name="Google Shape;330;g184e8d99c9b_0_168"/>
          <p:cNvSpPr txBox="1"/>
          <p:nvPr/>
        </p:nvSpPr>
        <p:spPr>
          <a:xfrm>
            <a:off x="5008033" y="3291200"/>
            <a:ext cx="6521700" cy="2293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We can retrieve the “brand” attribute like this:</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CD"/>
                </a:solidFill>
                <a:highlight>
                  <a:srgbClr val="FFFFFF"/>
                </a:highlight>
                <a:latin typeface="Arial"/>
                <a:ea typeface="Arial"/>
                <a:cs typeface="Arial"/>
                <a:sym typeface="Arial"/>
              </a:rPr>
              <a:t>print</a:t>
            </a:r>
            <a:r>
              <a:rPr b="0" i="0" lang="en-US" sz="1900" u="none" cap="none" strike="noStrike">
                <a:solidFill>
                  <a:srgbClr val="000000"/>
                </a:solidFill>
                <a:highlight>
                  <a:srgbClr val="FFFFFF"/>
                </a:highlight>
                <a:latin typeface="Arial"/>
                <a:ea typeface="Arial"/>
                <a:cs typeface="Arial"/>
                <a:sym typeface="Arial"/>
              </a:rPr>
              <a:t>(thisdict[</a:t>
            </a:r>
            <a:r>
              <a:rPr b="0" i="0" lang="en-US" sz="1900" u="none" cap="none" strike="noStrike">
                <a:solidFill>
                  <a:srgbClr val="A52A2A"/>
                </a:solidFill>
                <a:highlight>
                  <a:srgbClr val="FFFFFF"/>
                </a:highlight>
                <a:latin typeface="Arial"/>
                <a:ea typeface="Arial"/>
                <a:cs typeface="Arial"/>
                <a:sym typeface="Arial"/>
              </a:rPr>
              <a:t>"brand"</a:t>
            </a:r>
            <a:r>
              <a:rPr b="0" i="0" lang="en-US" sz="1900" u="none" cap="none" strike="noStrike">
                <a:solidFill>
                  <a:srgbClr val="000000"/>
                </a:solidFill>
                <a:highlight>
                  <a:srgbClr val="FFFFFF"/>
                </a:highlight>
                <a:latin typeface="Arial"/>
                <a:ea typeface="Arial"/>
                <a:cs typeface="Arial"/>
                <a:sym typeface="Arial"/>
              </a:rPr>
              <a:t>])</a:t>
            </a: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highlight>
                  <a:srgbClr val="FFFFFF"/>
                </a:highlight>
                <a:latin typeface="Arial"/>
                <a:ea typeface="Arial"/>
                <a:cs typeface="Arial"/>
                <a:sym typeface="Arial"/>
              </a:rPr>
              <a:t>Dictionaries cannot have two items with the same key.</a:t>
            </a:r>
            <a:endParaRPr b="0" i="0" sz="19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highlight>
                  <a:srgbClr val="FFFFFF"/>
                </a:highlight>
                <a:latin typeface="Arial"/>
                <a:ea typeface="Arial"/>
                <a:cs typeface="Arial"/>
                <a:sym typeface="Arial"/>
              </a:rPr>
              <a:t>If you use the same key twice (e.g. “year”) with different values, the second will just overwrite the first.</a:t>
            </a:r>
            <a:endParaRPr b="0" i="0" sz="1900" u="none" cap="none" strike="noStrike">
              <a:solidFill>
                <a:srgbClr val="000000"/>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184e8d99c9b_0_175"/>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Sets</a:t>
            </a:r>
            <a:endParaRPr/>
          </a:p>
        </p:txBody>
      </p:sp>
      <p:sp>
        <p:nvSpPr>
          <p:cNvPr id="336" name="Google Shape;336;g184e8d99c9b_0_175"/>
          <p:cNvSpPr txBox="1"/>
          <p:nvPr>
            <p:ph idx="4294967295" type="body"/>
          </p:nvPr>
        </p:nvSpPr>
        <p:spPr>
          <a:xfrm>
            <a:off x="972600" y="2771833"/>
            <a:ext cx="10251600" cy="3014700"/>
          </a:xfrm>
          <a:prstGeom prst="rect">
            <a:avLst/>
          </a:prstGeom>
          <a:noFill/>
          <a:ln>
            <a:noFill/>
          </a:ln>
        </p:spPr>
        <p:txBody>
          <a:bodyPr anchorCtr="0" anchor="t" bIns="121900" lIns="121900" spcFirstLastPara="1" rIns="121900" wrap="square" tIns="121900">
            <a:normAutofit/>
          </a:bodyPr>
          <a:lstStyle/>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Sets are collections of unique items, i.e. there can be no duplicates.</a:t>
            </a:r>
            <a:endParaRPr>
              <a:latin typeface="Arial"/>
              <a:ea typeface="Arial"/>
              <a:cs typeface="Arial"/>
              <a:sym typeface="Arial"/>
            </a:endParaRPr>
          </a:p>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This is helpful, for example, if we want to remove duplicate values.</a:t>
            </a:r>
            <a:endParaRPr>
              <a:latin typeface="Arial"/>
              <a:ea typeface="Arial"/>
              <a:cs typeface="Arial"/>
              <a:sym typeface="Arial"/>
            </a:endParaRPr>
          </a:p>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We can transform a list into a set using set()</a:t>
            </a:r>
            <a:endParaRPr>
              <a:latin typeface="Arial"/>
              <a:ea typeface="Arial"/>
              <a:cs typeface="Arial"/>
              <a:sym typeface="Arial"/>
            </a:endParaRPr>
          </a:p>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E.g. names = [“John”, “Henry”, “Anna”, “John”, “Anna”]</a:t>
            </a:r>
            <a:endParaRPr>
              <a:latin typeface="Arial"/>
              <a:ea typeface="Arial"/>
              <a:cs typeface="Arial"/>
              <a:sym typeface="Arial"/>
            </a:endParaRPr>
          </a:p>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names = set(names)</a:t>
            </a:r>
            <a:endParaRPr>
              <a:latin typeface="Arial"/>
              <a:ea typeface="Arial"/>
              <a:cs typeface="Arial"/>
              <a:sym typeface="Arial"/>
            </a:endParaRPr>
          </a:p>
          <a:p>
            <a:pPr indent="-412750" lvl="0" marL="609600" rtl="0" algn="l">
              <a:lnSpc>
                <a:spcPct val="115000"/>
              </a:lnSpc>
              <a:spcBef>
                <a:spcPts val="0"/>
              </a:spcBef>
              <a:spcAft>
                <a:spcPts val="0"/>
              </a:spcAft>
              <a:buSzPts val="1700"/>
              <a:buFont typeface="Arial"/>
              <a:buChar char="●"/>
            </a:pPr>
            <a:r>
              <a:rPr lang="en-US">
                <a:latin typeface="Arial"/>
                <a:ea typeface="Arial"/>
                <a:cs typeface="Arial"/>
                <a:sym typeface="Arial"/>
              </a:rPr>
              <a:t>If we now print(names), the output will be “John”, “Henry”, “Anna”</a:t>
            </a:r>
            <a:endParaRPr>
              <a:latin typeface="Arial"/>
              <a:ea typeface="Arial"/>
              <a:cs typeface="Arial"/>
              <a:sym typeface="Arial"/>
            </a:endParaRPr>
          </a:p>
          <a:p>
            <a:pPr indent="0" lvl="0" marL="609600" rtl="0" algn="l">
              <a:lnSpc>
                <a:spcPct val="115000"/>
              </a:lnSpc>
              <a:spcBef>
                <a:spcPts val="1600"/>
              </a:spcBef>
              <a:spcAft>
                <a:spcPts val="1600"/>
              </a:spcAft>
              <a:buSzPts val="1700"/>
              <a:buNone/>
            </a:pPr>
            <a:r>
              <a:t/>
            </a:r>
            <a:endParaRPr>
              <a:latin typeface="Arial"/>
              <a:ea typeface="Arial"/>
              <a:cs typeface="Arial"/>
              <a:sym typeface="Arial"/>
            </a:endParaRPr>
          </a:p>
        </p:txBody>
      </p:sp>
      <p:pic>
        <p:nvPicPr>
          <p:cNvPr id="337" name="Google Shape;337;g184e8d99c9b_0_175"/>
          <p:cNvPicPr preferRelativeResize="0"/>
          <p:nvPr/>
        </p:nvPicPr>
        <p:blipFill rotWithShape="1">
          <a:blip r:embed="rId3">
            <a:alphaModFix/>
          </a:blip>
          <a:srcRect b="0" l="0" r="0" t="0"/>
          <a:stretch/>
        </p:blipFill>
        <p:spPr>
          <a:xfrm>
            <a:off x="2688500" y="1758200"/>
            <a:ext cx="6489700" cy="73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84e8d99c9b_0_181"/>
          <p:cNvSpPr txBox="1"/>
          <p:nvPr>
            <p:ph type="title"/>
          </p:nvPr>
        </p:nvSpPr>
        <p:spPr>
          <a:xfrm>
            <a:off x="10210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Hangman project</a:t>
            </a:r>
            <a:endParaRPr/>
          </a:p>
        </p:txBody>
      </p:sp>
      <p:sp>
        <p:nvSpPr>
          <p:cNvPr id="343" name="Google Shape;343;g184e8d99c9b_0_181"/>
          <p:cNvSpPr txBox="1"/>
          <p:nvPr>
            <p:ph idx="4294967295" type="body"/>
          </p:nvPr>
        </p:nvSpPr>
        <p:spPr>
          <a:xfrm>
            <a:off x="970200" y="2311408"/>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1800" u="sng">
                <a:solidFill>
                  <a:srgbClr val="000000"/>
                </a:solidFill>
                <a:latin typeface="Arial"/>
                <a:ea typeface="Arial"/>
                <a:cs typeface="Arial"/>
                <a:sym typeface="Arial"/>
              </a:rPr>
              <a:t>Prerequisites</a:t>
            </a:r>
            <a:r>
              <a:rPr lang="en-US" sz="1800">
                <a:solidFill>
                  <a:srgbClr val="000000"/>
                </a:solidFill>
                <a:latin typeface="Arial"/>
                <a:ea typeface="Arial"/>
                <a:cs typeface="Arial"/>
                <a:sym typeface="Arial"/>
              </a:rPr>
              <a:t>: you need to import 2 modules, random &amp; string</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800">
                <a:solidFill>
                  <a:srgbClr val="000000"/>
                </a:solidFill>
                <a:latin typeface="Arial"/>
                <a:ea typeface="Arial"/>
                <a:cs typeface="Arial"/>
                <a:sym typeface="Arial"/>
              </a:rPr>
              <a:t>I would write </a:t>
            </a:r>
            <a:r>
              <a:rPr b="1" lang="en-US" sz="1800">
                <a:solidFill>
                  <a:srgbClr val="000000"/>
                </a:solidFill>
                <a:latin typeface="Arial"/>
                <a:ea typeface="Arial"/>
                <a:cs typeface="Arial"/>
                <a:sym typeface="Arial"/>
              </a:rPr>
              <a:t>two functions</a:t>
            </a:r>
            <a:r>
              <a:rPr lang="en-US" sz="1800">
                <a:solidFill>
                  <a:srgbClr val="000000"/>
                </a:solidFill>
                <a:latin typeface="Arial"/>
                <a:ea typeface="Arial"/>
                <a:cs typeface="Arial"/>
                <a:sym typeface="Arial"/>
              </a:rPr>
              <a:t>; the first is quite short and it basically just generates your word while the second does most of the work.</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800">
                <a:solidFill>
                  <a:srgbClr val="000000"/>
                </a:solidFill>
                <a:latin typeface="Arial"/>
                <a:ea typeface="Arial"/>
                <a:cs typeface="Arial"/>
                <a:sym typeface="Arial"/>
              </a:rPr>
              <a:t>The first one I called </a:t>
            </a:r>
            <a:r>
              <a:rPr b="1" lang="en-US" sz="1800">
                <a:solidFill>
                  <a:srgbClr val="000000"/>
                </a:solidFill>
                <a:latin typeface="Arial"/>
                <a:ea typeface="Arial"/>
                <a:cs typeface="Arial"/>
                <a:sym typeface="Arial"/>
              </a:rPr>
              <a:t>getword</a:t>
            </a:r>
            <a:r>
              <a:rPr lang="en-US" sz="1800">
                <a:solidFill>
                  <a:srgbClr val="000000"/>
                </a:solidFill>
                <a:latin typeface="Arial"/>
                <a:ea typeface="Arial"/>
                <a:cs typeface="Arial"/>
                <a:sym typeface="Arial"/>
              </a:rPr>
              <a:t>, and in here I put the list of possible words, and then retrieve a target word using a function from the random module.</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800">
                <a:solidFill>
                  <a:srgbClr val="000000"/>
                </a:solidFill>
                <a:latin typeface="Arial"/>
                <a:ea typeface="Arial"/>
                <a:cs typeface="Arial"/>
                <a:sym typeface="Arial"/>
              </a:rPr>
              <a:t>With Google colab, open </a:t>
            </a:r>
            <a:r>
              <a:rPr b="1" lang="en-US" sz="1800">
                <a:solidFill>
                  <a:srgbClr val="000000"/>
                </a:solidFill>
                <a:latin typeface="Arial"/>
                <a:ea typeface="Arial"/>
                <a:cs typeface="Arial"/>
                <a:sym typeface="Arial"/>
              </a:rPr>
              <a:t>2.2. Hangman</a:t>
            </a:r>
            <a:r>
              <a:rPr lang="en-US" sz="1800">
                <a:solidFill>
                  <a:srgbClr val="000000"/>
                </a:solidFill>
                <a:latin typeface="Arial"/>
                <a:ea typeface="Arial"/>
                <a:cs typeface="Arial"/>
                <a:sym typeface="Arial"/>
              </a:rPr>
              <a:t> - Task Sheet.ipynb</a:t>
            </a:r>
            <a:endParaRPr sz="18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7" name="Shape 347"/>
        <p:cNvGrpSpPr/>
        <p:nvPr/>
      </p:nvGrpSpPr>
      <p:grpSpPr>
        <a:xfrm>
          <a:off x="0" y="0"/>
          <a:ext cx="0" cy="0"/>
          <a:chOff x="0" y="0"/>
          <a:chExt cx="0" cy="0"/>
        </a:xfrm>
      </p:grpSpPr>
      <p:sp>
        <p:nvSpPr>
          <p:cNvPr id="348" name="Google Shape;348;g184e8d99c9b_0_186"/>
          <p:cNvSpPr txBox="1"/>
          <p:nvPr>
            <p:ph idx="4294967295" type="body"/>
          </p:nvPr>
        </p:nvSpPr>
        <p:spPr>
          <a:xfrm>
            <a:off x="972600" y="1800833"/>
            <a:ext cx="10251600" cy="5057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The second one I called </a:t>
            </a:r>
            <a:r>
              <a:rPr b="1" lang="en-US" sz="1500">
                <a:solidFill>
                  <a:srgbClr val="000000"/>
                </a:solidFill>
                <a:latin typeface="Arial"/>
                <a:ea typeface="Arial"/>
                <a:cs typeface="Arial"/>
                <a:sym typeface="Arial"/>
              </a:rPr>
              <a:t>hangman</a:t>
            </a:r>
            <a:r>
              <a:rPr lang="en-US" sz="1500">
                <a:solidFill>
                  <a:srgbClr val="000000"/>
                </a:solidFill>
                <a:latin typeface="Arial"/>
                <a:ea typeface="Arial"/>
                <a:cs typeface="Arial"/>
                <a:sym typeface="Arial"/>
              </a:rPr>
              <a:t>, and the algorithm I implemented is: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Set the number of lives the user has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Get the target word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Create a new variable that only creates unique elements of the target word</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create an empty set where i store the letters the user has already guessed</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Create a set containing the alphabet</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Start of the while loop: while the target_letter variable is longer than 0, and you have more than 0 lives, execute the following steps: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Get the program to print the letter if it was already used and otherwise a “-”</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Print this word with “-” at the letters you havent guessed yet, and say that this is the current word</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Get the user input</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Now there is 3 options: Ii) either the user_letter is not contained in alphabet or used letters, or (ii) the user_letter already occured in used letters, or (iii) it was not a valid letter.</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If that letter occurs in the alphabet, and isn’t in the used.letters, add it to used_letters</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Also make sure that if that letter is a target letter, remove it from target_letters. Remember that we delete a letter from the target_letters set every time we find it, so that we exit the loop and consequently win once len(targetletters) == 0</a:t>
            </a:r>
            <a:endParaRPr sz="15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1500">
                <a:solidFill>
                  <a:srgbClr val="000000"/>
                </a:solidFill>
                <a:latin typeface="Arial"/>
                <a:ea typeface="Arial"/>
                <a:cs typeface="Arial"/>
                <a:sym typeface="Arial"/>
              </a:rPr>
              <a:t>- Else, remove a life, and inform the player that this letter is not in the word</a:t>
            </a:r>
            <a:endParaRPr sz="1500">
              <a:latin typeface="Arial"/>
              <a:ea typeface="Arial"/>
              <a:cs typeface="Arial"/>
              <a:sym typeface="Arial"/>
            </a:endParaRPr>
          </a:p>
        </p:txBody>
      </p:sp>
      <p:sp>
        <p:nvSpPr>
          <p:cNvPr id="349" name="Google Shape;349;g184e8d99c9b_0_18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US"/>
              <a:t>Hangman hints, Pt. 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g184e8d99c9b_0_190"/>
          <p:cNvSpPr txBox="1"/>
          <p:nvPr>
            <p:ph idx="4294967295" type="body"/>
          </p:nvPr>
        </p:nvSpPr>
        <p:spPr>
          <a:xfrm>
            <a:off x="972600" y="2263833"/>
            <a:ext cx="10251600" cy="30147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1700"/>
              <a:buNone/>
            </a:pPr>
            <a:r>
              <a:rPr lang="en-US" sz="2700">
                <a:solidFill>
                  <a:srgbClr val="000000"/>
                </a:solidFill>
                <a:latin typeface="Arial"/>
                <a:ea typeface="Arial"/>
                <a:cs typeface="Arial"/>
                <a:sym typeface="Arial"/>
              </a:rPr>
              <a:t>Once you have exited the loop, you need to check whether the lives are 0 - in that case you died. If you exited the loop, but lives are not 0, you must have guessed the word! Congrats!</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rPr lang="en-US" sz="2700">
                <a:solidFill>
                  <a:srgbClr val="000000"/>
                </a:solidFill>
                <a:latin typeface="Arial"/>
                <a:ea typeface="Arial"/>
                <a:cs typeface="Arial"/>
                <a:sym typeface="Arial"/>
              </a:rPr>
              <a:t>Print a message with the result, then you’re done :) </a:t>
            </a:r>
            <a:endParaRPr sz="2700">
              <a:solidFill>
                <a:srgbClr val="000000"/>
              </a:solidFill>
              <a:latin typeface="Arial"/>
              <a:ea typeface="Arial"/>
              <a:cs typeface="Arial"/>
              <a:sym typeface="Arial"/>
            </a:endParaRPr>
          </a:p>
          <a:p>
            <a:pPr indent="0" lvl="0" marL="0" rtl="0" algn="l">
              <a:lnSpc>
                <a:spcPct val="115000"/>
              </a:lnSpc>
              <a:spcBef>
                <a:spcPts val="0"/>
              </a:spcBef>
              <a:spcAft>
                <a:spcPts val="0"/>
              </a:spcAft>
              <a:buSzPts val="1700"/>
              <a:buNone/>
            </a:pPr>
            <a:r>
              <a:t/>
            </a:r>
            <a:endParaRPr sz="2700">
              <a:latin typeface="Arial"/>
              <a:ea typeface="Arial"/>
              <a:cs typeface="Arial"/>
              <a:sym typeface="Arial"/>
            </a:endParaRPr>
          </a:p>
        </p:txBody>
      </p:sp>
      <p:sp>
        <p:nvSpPr>
          <p:cNvPr id="355" name="Google Shape;355;g184e8d99c9b_0_19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US"/>
              <a:t>Hangman hints, Pt.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84e8d99c9b_0_194"/>
          <p:cNvSpPr txBox="1"/>
          <p:nvPr>
            <p:ph type="title"/>
          </p:nvPr>
        </p:nvSpPr>
        <p:spPr>
          <a:xfrm>
            <a:off x="336924" y="667600"/>
            <a:ext cx="117708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1250"/>
              <a:buNone/>
            </a:pPr>
            <a:r>
              <a:rPr lang="en-US"/>
              <a:t>SECTION 3: OBJECT-ORIENTED PROGRAMMING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84e8d99c9b_0_199"/>
          <p:cNvSpPr txBox="1"/>
          <p:nvPr>
            <p:ph idx="4294967295" type="body"/>
          </p:nvPr>
        </p:nvSpPr>
        <p:spPr>
          <a:xfrm>
            <a:off x="541040" y="2097504"/>
            <a:ext cx="13411200" cy="5364300"/>
          </a:xfrm>
          <a:prstGeom prst="rect">
            <a:avLst/>
          </a:prstGeom>
          <a:noFill/>
          <a:ln>
            <a:noFill/>
          </a:ln>
        </p:spPr>
        <p:txBody>
          <a:bodyPr anchorCtr="0" anchor="t" bIns="45700" lIns="0" spcFirstLastPara="1" rIns="0" wrap="square" tIns="45700">
            <a:normAutofit/>
          </a:bodyPr>
          <a:lstStyle/>
          <a:p>
            <a:pPr indent="0" lvl="0" marL="0" rtl="0" algn="l">
              <a:lnSpc>
                <a:spcPct val="115000"/>
              </a:lnSpc>
              <a:spcBef>
                <a:spcPts val="0"/>
              </a:spcBef>
              <a:spcAft>
                <a:spcPts val="0"/>
              </a:spcAft>
              <a:buClr>
                <a:schemeClr val="dk1"/>
              </a:buClr>
              <a:buSzPts val="1500"/>
              <a:buFont typeface="Arial"/>
              <a:buNone/>
            </a:pPr>
            <a:r>
              <a:rPr lang="en-US" sz="2300">
                <a:solidFill>
                  <a:srgbClr val="595959"/>
                </a:solidFill>
                <a:latin typeface="Arial"/>
                <a:ea typeface="Arial"/>
                <a:cs typeface="Arial"/>
                <a:sym typeface="Arial"/>
              </a:rPr>
              <a:t>To get a first feeling for objects and their methods, we will use CodeCombat:</a:t>
            </a:r>
            <a:br>
              <a:rPr lang="en-US" sz="2300">
                <a:solidFill>
                  <a:srgbClr val="595959"/>
                </a:solidFill>
                <a:latin typeface="Arial"/>
                <a:ea typeface="Arial"/>
                <a:cs typeface="Arial"/>
                <a:sym typeface="Arial"/>
              </a:rPr>
            </a:br>
            <a:r>
              <a:rPr lang="en-US" sz="2300" u="sng">
                <a:solidFill>
                  <a:srgbClr val="1C3678"/>
                </a:solidFill>
                <a:latin typeface="Arial"/>
                <a:ea typeface="Arial"/>
                <a:cs typeface="Arial"/>
                <a:sym typeface="Arial"/>
                <a:hlinkClick r:id="rId3">
                  <a:extLst>
                    <a:ext uri="{A12FA001-AC4F-418D-AE19-62706E023703}">
                      <ahyp:hlinkClr val="tx"/>
                    </a:ext>
                  </a:extLst>
                </a:hlinkClick>
              </a:rPr>
              <a:t>https://codecombat.com/play/dungeon</a:t>
            </a:r>
            <a:r>
              <a:rPr lang="en-US" sz="2300">
                <a:solidFill>
                  <a:srgbClr val="595959"/>
                </a:solidFill>
                <a:latin typeface="Arial"/>
                <a:ea typeface="Arial"/>
                <a:cs typeface="Arial"/>
                <a:sym typeface="Arial"/>
              </a:rPr>
              <a:t> Level 1-5</a:t>
            </a:r>
            <a:br>
              <a:rPr lang="en-US" sz="2300">
                <a:solidFill>
                  <a:srgbClr val="595959"/>
                </a:solidFill>
                <a:latin typeface="Arial"/>
                <a:ea typeface="Arial"/>
                <a:cs typeface="Arial"/>
                <a:sym typeface="Arial"/>
              </a:rPr>
            </a:br>
            <a:r>
              <a:rPr lang="en-US" sz="2300">
                <a:solidFill>
                  <a:srgbClr val="595959"/>
                </a:solidFill>
                <a:latin typeface="Arial"/>
                <a:ea typeface="Arial"/>
                <a:cs typeface="Arial"/>
                <a:sym typeface="Arial"/>
              </a:rPr>
              <a:t>Alternative: </a:t>
            </a:r>
            <a:r>
              <a:rPr lang="en-US" sz="2300" u="sng">
                <a:solidFill>
                  <a:srgbClr val="1C3678"/>
                </a:solidFill>
                <a:latin typeface="Arial"/>
                <a:ea typeface="Arial"/>
                <a:cs typeface="Arial"/>
                <a:sym typeface="Arial"/>
                <a:hlinkClick r:id="rId4">
                  <a:extLst>
                    <a:ext uri="{A12FA001-AC4F-418D-AE19-62706E023703}">
                      <ahyp:hlinkClr val="tx"/>
                    </a:ext>
                  </a:extLst>
                </a:hlinkClick>
              </a:rPr>
              <a:t>https://www.ozaria.com/play/chapter-1-sky-mountain?hour_of_code=true</a:t>
            </a:r>
            <a:r>
              <a:rPr lang="en-US" sz="2300">
                <a:solidFill>
                  <a:srgbClr val="595959"/>
                </a:solidFill>
                <a:latin typeface="Arial"/>
                <a:ea typeface="Arial"/>
                <a:cs typeface="Arial"/>
                <a:sym typeface="Arial"/>
              </a:rPr>
              <a:t> </a:t>
            </a:r>
            <a:endParaRPr sz="2300">
              <a:solidFill>
                <a:srgbClr val="595959"/>
              </a:solidFill>
              <a:latin typeface="Arial"/>
              <a:ea typeface="Arial"/>
              <a:cs typeface="Arial"/>
              <a:sym typeface="Arial"/>
            </a:endParaRPr>
          </a:p>
          <a:p>
            <a:pPr indent="0" lvl="0" marL="0" rtl="0" algn="l">
              <a:lnSpc>
                <a:spcPct val="115000"/>
              </a:lnSpc>
              <a:spcBef>
                <a:spcPts val="1600"/>
              </a:spcBef>
              <a:spcAft>
                <a:spcPts val="0"/>
              </a:spcAft>
              <a:buClr>
                <a:schemeClr val="dk1"/>
              </a:buClr>
              <a:buSzPts val="1500"/>
              <a:buFont typeface="Arial"/>
              <a:buNone/>
            </a:pPr>
            <a:r>
              <a:t/>
            </a:r>
            <a:endParaRPr sz="2300">
              <a:solidFill>
                <a:srgbClr val="595959"/>
              </a:solidFill>
              <a:latin typeface="Arial"/>
              <a:ea typeface="Arial"/>
              <a:cs typeface="Arial"/>
              <a:sym typeface="Arial"/>
            </a:endParaRPr>
          </a:p>
          <a:p>
            <a:pPr indent="0" lvl="0" marL="0" rtl="0" algn="l">
              <a:lnSpc>
                <a:spcPct val="115000"/>
              </a:lnSpc>
              <a:spcBef>
                <a:spcPts val="1600"/>
              </a:spcBef>
              <a:spcAft>
                <a:spcPts val="0"/>
              </a:spcAft>
              <a:buClr>
                <a:schemeClr val="dk1"/>
              </a:buClr>
              <a:buSzPts val="1500"/>
              <a:buFont typeface="Arial"/>
              <a:buNone/>
            </a:pPr>
            <a:r>
              <a:rPr lang="en-US" sz="2300">
                <a:solidFill>
                  <a:srgbClr val="595959"/>
                </a:solidFill>
                <a:latin typeface="Arial"/>
                <a:ea typeface="Arial"/>
                <a:cs typeface="Arial"/>
                <a:sym typeface="Arial"/>
              </a:rPr>
              <a:t>After playing, we will discuss:</a:t>
            </a:r>
            <a:endParaRPr sz="2300">
              <a:solidFill>
                <a:srgbClr val="595959"/>
              </a:solidFill>
              <a:latin typeface="Arial"/>
              <a:ea typeface="Arial"/>
              <a:cs typeface="Arial"/>
              <a:sym typeface="Arial"/>
            </a:endParaRPr>
          </a:p>
          <a:p>
            <a:pPr indent="-450850" lvl="0" marL="609600" rtl="0" algn="l">
              <a:lnSpc>
                <a:spcPct val="115000"/>
              </a:lnSpc>
              <a:spcBef>
                <a:spcPts val="1600"/>
              </a:spcBef>
              <a:spcAft>
                <a:spcPts val="0"/>
              </a:spcAft>
              <a:buClr>
                <a:srgbClr val="595959"/>
              </a:buClr>
              <a:buSzPts val="2300"/>
              <a:buFont typeface="Arial"/>
              <a:buChar char="●"/>
            </a:pPr>
            <a:r>
              <a:rPr lang="en-US" sz="2300">
                <a:solidFill>
                  <a:srgbClr val="595959"/>
                </a:solidFill>
                <a:latin typeface="Arial"/>
                <a:ea typeface="Arial"/>
                <a:cs typeface="Arial"/>
                <a:sym typeface="Arial"/>
              </a:rPr>
              <a:t>In Codecombat, what is an example of an object you saw?</a:t>
            </a:r>
            <a:endParaRPr sz="2300">
              <a:solidFill>
                <a:srgbClr val="595959"/>
              </a:solidFill>
              <a:latin typeface="Arial"/>
              <a:ea typeface="Arial"/>
              <a:cs typeface="Arial"/>
              <a:sym typeface="Arial"/>
            </a:endParaRPr>
          </a:p>
          <a:p>
            <a:pPr indent="-450850" lvl="0" marL="609600" rtl="0" algn="l">
              <a:lnSpc>
                <a:spcPct val="115000"/>
              </a:lnSpc>
              <a:spcBef>
                <a:spcPts val="0"/>
              </a:spcBef>
              <a:spcAft>
                <a:spcPts val="0"/>
              </a:spcAft>
              <a:buClr>
                <a:srgbClr val="595959"/>
              </a:buClr>
              <a:buSzPts val="2300"/>
              <a:buFont typeface="Arial"/>
              <a:buChar char="●"/>
            </a:pPr>
            <a:r>
              <a:rPr lang="en-US" sz="2300">
                <a:solidFill>
                  <a:srgbClr val="595959"/>
                </a:solidFill>
                <a:latin typeface="Arial"/>
                <a:ea typeface="Arial"/>
                <a:cs typeface="Arial"/>
                <a:sym typeface="Arial"/>
              </a:rPr>
              <a:t>What is an example of a method you used?</a:t>
            </a:r>
            <a:endParaRPr sz="2300">
              <a:solidFill>
                <a:srgbClr val="595959"/>
              </a:solidFill>
              <a:latin typeface="Arial"/>
              <a:ea typeface="Arial"/>
              <a:cs typeface="Arial"/>
              <a:sym typeface="Arial"/>
            </a:endParaRPr>
          </a:p>
          <a:p>
            <a:pPr indent="-450850" lvl="0" marL="609600" rtl="0" algn="l">
              <a:lnSpc>
                <a:spcPct val="115000"/>
              </a:lnSpc>
              <a:spcBef>
                <a:spcPts val="0"/>
              </a:spcBef>
              <a:spcAft>
                <a:spcPts val="0"/>
              </a:spcAft>
              <a:buClr>
                <a:srgbClr val="595959"/>
              </a:buClr>
              <a:buSzPts val="2300"/>
              <a:buFont typeface="Arial"/>
              <a:buChar char="●"/>
            </a:pPr>
            <a:r>
              <a:rPr lang="en-US" sz="2300">
                <a:solidFill>
                  <a:srgbClr val="595959"/>
                </a:solidFill>
                <a:latin typeface="Arial"/>
                <a:ea typeface="Arial"/>
                <a:cs typeface="Arial"/>
                <a:sym typeface="Arial"/>
              </a:rPr>
              <a:t>Do you see the advantages of using objects and methods?</a:t>
            </a:r>
            <a:endParaRPr sz="2300">
              <a:solidFill>
                <a:srgbClr val="595959"/>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84e8d99c9b_0_20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300"/>
              <a:buFont typeface="Calibri"/>
              <a:buNone/>
            </a:pPr>
            <a:r>
              <a:rPr lang="en-US" sz="4300">
                <a:latin typeface="Arial"/>
                <a:ea typeface="Arial"/>
                <a:cs typeface="Arial"/>
                <a:sym typeface="Arial"/>
              </a:rPr>
              <a:t>RECAP - What is an object?</a:t>
            </a:r>
            <a:endParaRPr>
              <a:latin typeface="Arial"/>
              <a:ea typeface="Arial"/>
              <a:cs typeface="Arial"/>
              <a:sym typeface="Arial"/>
            </a:endParaRPr>
          </a:p>
        </p:txBody>
      </p:sp>
      <p:sp>
        <p:nvSpPr>
          <p:cNvPr id="372" name="Google Shape;372;g184e8d99c9b_0_203"/>
          <p:cNvSpPr txBox="1"/>
          <p:nvPr/>
        </p:nvSpPr>
        <p:spPr>
          <a:xfrm>
            <a:off x="1097265" y="2082400"/>
            <a:ext cx="105711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An object is a data structure that can contain variables and functions.</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It is often used to represent some concretes things in your code.</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We call the variables of the object </a:t>
            </a:r>
            <a:r>
              <a:rPr b="1" i="0" lang="en-US" sz="2400" u="none" cap="none" strike="noStrike">
                <a:solidFill>
                  <a:schemeClr val="dk1"/>
                </a:solidFill>
                <a:latin typeface="Arial"/>
                <a:ea typeface="Arial"/>
                <a:cs typeface="Arial"/>
                <a:sym typeface="Arial"/>
              </a:rPr>
              <a:t>attributes </a:t>
            </a:r>
            <a:r>
              <a:rPr b="0" i="0" lang="en-US" sz="2400" u="none" cap="none" strike="noStrike">
                <a:solidFill>
                  <a:schemeClr val="dk1"/>
                </a:solidFill>
                <a:latin typeface="Arial"/>
                <a:ea typeface="Arial"/>
                <a:cs typeface="Arial"/>
                <a:sym typeface="Arial"/>
              </a:rPr>
              <a:t>and the functions </a:t>
            </a:r>
            <a:r>
              <a:rPr b="1" i="0" lang="en-US" sz="2400" u="none" cap="none" strike="noStrike">
                <a:solidFill>
                  <a:schemeClr val="dk1"/>
                </a:solidFill>
                <a:latin typeface="Arial"/>
                <a:ea typeface="Arial"/>
                <a:cs typeface="Arial"/>
                <a:sym typeface="Arial"/>
              </a:rPr>
              <a:t>methods</a:t>
            </a:r>
            <a:r>
              <a:rPr b="0" i="0" lang="en-US" sz="2400" u="none" cap="none" strike="noStrike">
                <a:solidFill>
                  <a:schemeClr val="dk1"/>
                </a:solidFill>
                <a:latin typeface="Arial"/>
                <a:ea typeface="Arial"/>
                <a:cs typeface="Arial"/>
                <a:sym typeface="Arial"/>
              </a:rPr>
              <a:t>.</a:t>
            </a:r>
            <a:endParaRPr b="0" i="0" sz="1900" u="none" cap="none" strike="noStrike">
              <a:solidFill>
                <a:schemeClr val="dk1"/>
              </a:solidFill>
              <a:latin typeface="Arial"/>
              <a:ea typeface="Arial"/>
              <a:cs typeface="Arial"/>
              <a:sym typeface="Arial"/>
            </a:endParaRPr>
          </a:p>
        </p:txBody>
      </p:sp>
      <p:pic>
        <p:nvPicPr>
          <p:cNvPr descr="A screenshot of a cell phone&#10;&#10;Description automatically generated" id="373" name="Google Shape;373;g184e8d99c9b_0_203"/>
          <p:cNvPicPr preferRelativeResize="0"/>
          <p:nvPr/>
        </p:nvPicPr>
        <p:blipFill rotWithShape="1">
          <a:blip r:embed="rId3">
            <a:alphaModFix/>
          </a:blip>
          <a:srcRect b="0" l="0" r="0" t="0"/>
          <a:stretch/>
        </p:blipFill>
        <p:spPr>
          <a:xfrm>
            <a:off x="4435365" y="3888451"/>
            <a:ext cx="3312509" cy="26370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84e8d99c9b_0_21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RECAP - What is a class?</a:t>
            </a:r>
            <a:endParaRPr>
              <a:latin typeface="Arial"/>
              <a:ea typeface="Arial"/>
              <a:cs typeface="Arial"/>
              <a:sym typeface="Arial"/>
            </a:endParaRPr>
          </a:p>
        </p:txBody>
      </p:sp>
      <p:sp>
        <p:nvSpPr>
          <p:cNvPr id="379" name="Google Shape;379;g184e8d99c9b_0_210"/>
          <p:cNvSpPr txBox="1"/>
          <p:nvPr/>
        </p:nvSpPr>
        <p:spPr>
          <a:xfrm>
            <a:off x="1097280" y="2123896"/>
            <a:ext cx="106185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 class is a template for an object, a way to create an object from a model.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For example we can create a class for our bonus cube, and then from this class we can create several bonus cubes with different parameters with different sizes for example.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 object is called an </a:t>
            </a:r>
            <a:r>
              <a:rPr b="1" i="0" lang="en-US" sz="2000" u="none" cap="none" strike="noStrike">
                <a:solidFill>
                  <a:schemeClr val="dk1"/>
                </a:solidFill>
                <a:latin typeface="Arial"/>
                <a:ea typeface="Arial"/>
                <a:cs typeface="Arial"/>
                <a:sym typeface="Arial"/>
              </a:rPr>
              <a:t>instance</a:t>
            </a:r>
            <a:r>
              <a:rPr b="0" i="0" lang="en-US" sz="2000" u="none" cap="none" strike="noStrike">
                <a:solidFill>
                  <a:schemeClr val="dk1"/>
                </a:solidFill>
                <a:latin typeface="Arial"/>
                <a:ea typeface="Arial"/>
                <a:cs typeface="Arial"/>
                <a:sym typeface="Arial"/>
              </a:rPr>
              <a:t> of a class.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380" name="Google Shape;380;g184e8d99c9b_0_210"/>
          <p:cNvPicPr preferRelativeResize="0"/>
          <p:nvPr/>
        </p:nvPicPr>
        <p:blipFill rotWithShape="1">
          <a:blip r:embed="rId3">
            <a:alphaModFix/>
          </a:blip>
          <a:srcRect b="0" l="0" r="0" t="0"/>
          <a:stretch/>
        </p:blipFill>
        <p:spPr>
          <a:xfrm>
            <a:off x="4619625" y="4116497"/>
            <a:ext cx="3562316" cy="2454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84e8d99c9b_0_216"/>
          <p:cNvSpPr txBox="1"/>
          <p:nvPr>
            <p:ph type="title"/>
          </p:nvPr>
        </p:nvSpPr>
        <p:spPr>
          <a:xfrm>
            <a:off x="1097280" y="286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In summary:</a:t>
            </a:r>
            <a:endParaRPr/>
          </a:p>
        </p:txBody>
      </p:sp>
      <p:sp>
        <p:nvSpPr>
          <p:cNvPr id="386" name="Google Shape;386;g184e8d99c9b_0_216"/>
          <p:cNvSpPr txBox="1"/>
          <p:nvPr>
            <p:ph idx="4294967295" type="body"/>
          </p:nvPr>
        </p:nvSpPr>
        <p:spPr>
          <a:xfrm>
            <a:off x="1000675" y="2093308"/>
            <a:ext cx="10251600" cy="3821700"/>
          </a:xfrm>
          <a:prstGeom prst="rect">
            <a:avLst/>
          </a:prstGeom>
          <a:noFill/>
          <a:ln>
            <a:noFill/>
          </a:ln>
        </p:spPr>
        <p:txBody>
          <a:bodyPr anchorCtr="0" anchor="t" bIns="121900" lIns="121900" spcFirstLastPara="1" rIns="121900" wrap="square" tIns="121900">
            <a:normAutofit fontScale="92500" lnSpcReduction="20000"/>
          </a:bodyPr>
          <a:lstStyle/>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OBJECTS</a:t>
            </a:r>
            <a:endParaRPr>
              <a:latin typeface="Arial"/>
              <a:ea typeface="Arial"/>
              <a:cs typeface="Arial"/>
              <a:sym typeface="Arial"/>
            </a:endParaRPr>
          </a:p>
          <a:p>
            <a:pPr indent="0" lvl="0" marL="0" rtl="0" algn="l">
              <a:lnSpc>
                <a:spcPct val="115000"/>
              </a:lnSpc>
              <a:spcBef>
                <a:spcPts val="1600"/>
              </a:spcBef>
              <a:spcAft>
                <a:spcPts val="0"/>
              </a:spcAft>
              <a:buSzPct val="85000"/>
              <a:buNone/>
            </a:pPr>
            <a:r>
              <a:rPr lang="en-US">
                <a:latin typeface="Arial"/>
                <a:ea typeface="Arial"/>
                <a:cs typeface="Arial"/>
                <a:sym typeface="Arial"/>
              </a:rPr>
              <a:t>= the basic unit of OOP. An object (dog)  is an instance of a class (pet)</a:t>
            </a:r>
            <a:br>
              <a:rPr lang="en-US">
                <a:latin typeface="Arial"/>
                <a:ea typeface="Arial"/>
                <a:cs typeface="Arial"/>
                <a:sym typeface="Arial"/>
              </a:rPr>
            </a:br>
            <a:r>
              <a:rPr lang="en-US">
                <a:latin typeface="Arial"/>
                <a:ea typeface="Arial"/>
                <a:cs typeface="Arial"/>
                <a:sym typeface="Arial"/>
              </a:rPr>
              <a:t>Each object has </a:t>
            </a:r>
            <a:r>
              <a:rPr b="1" lang="en-US">
                <a:latin typeface="Arial"/>
                <a:ea typeface="Arial"/>
                <a:cs typeface="Arial"/>
                <a:sym typeface="Arial"/>
              </a:rPr>
              <a:t>attributes</a:t>
            </a:r>
            <a:r>
              <a:rPr lang="en-US">
                <a:latin typeface="Arial"/>
                <a:ea typeface="Arial"/>
                <a:cs typeface="Arial"/>
                <a:sym typeface="Arial"/>
              </a:rPr>
              <a:t> and</a:t>
            </a:r>
            <a:r>
              <a:rPr b="1" lang="en-US">
                <a:latin typeface="Arial"/>
                <a:ea typeface="Arial"/>
                <a:cs typeface="Arial"/>
                <a:sym typeface="Arial"/>
              </a:rPr>
              <a:t> methods.</a:t>
            </a:r>
            <a:endParaRPr b="1">
              <a:latin typeface="Arial"/>
              <a:ea typeface="Arial"/>
              <a:cs typeface="Arial"/>
              <a:sym typeface="Arial"/>
            </a:endParaRPr>
          </a:p>
          <a:p>
            <a:pPr indent="-404652" lvl="0" marL="609600" rtl="0" algn="l">
              <a:lnSpc>
                <a:spcPct val="115000"/>
              </a:lnSpc>
              <a:spcBef>
                <a:spcPts val="1600"/>
              </a:spcBef>
              <a:spcAft>
                <a:spcPts val="0"/>
              </a:spcAft>
              <a:buSzPct val="85000"/>
              <a:buFont typeface="Arial"/>
              <a:buChar char="●"/>
            </a:pPr>
            <a:r>
              <a:rPr lang="en-US">
                <a:latin typeface="Arial"/>
                <a:ea typeface="Arial"/>
                <a:cs typeface="Arial"/>
                <a:sym typeface="Arial"/>
              </a:rPr>
              <a:t>CLASSES</a:t>
            </a:r>
            <a:endParaRPr>
              <a:latin typeface="Arial"/>
              <a:ea typeface="Arial"/>
              <a:cs typeface="Arial"/>
              <a:sym typeface="Arial"/>
            </a:endParaRPr>
          </a:p>
          <a:p>
            <a:pPr indent="0" lvl="0" marL="0" rtl="0" algn="l">
              <a:lnSpc>
                <a:spcPct val="115000"/>
              </a:lnSpc>
              <a:spcBef>
                <a:spcPts val="1600"/>
              </a:spcBef>
              <a:spcAft>
                <a:spcPts val="1600"/>
              </a:spcAft>
              <a:buSzPct val="85000"/>
              <a:buNone/>
            </a:pPr>
            <a:r>
              <a:rPr lang="en-US">
                <a:latin typeface="Arial"/>
                <a:ea typeface="Arial"/>
                <a:cs typeface="Arial"/>
                <a:sym typeface="Arial"/>
              </a:rPr>
              <a:t>A class is a user-defined data type</a:t>
            </a:r>
            <a:br>
              <a:rPr lang="en-US">
                <a:latin typeface="Arial"/>
                <a:ea typeface="Arial"/>
                <a:cs typeface="Arial"/>
                <a:sym typeface="Arial"/>
              </a:rPr>
            </a:br>
            <a:r>
              <a:rPr lang="en-US">
                <a:latin typeface="Arial"/>
                <a:ea typeface="Arial"/>
                <a:cs typeface="Arial"/>
                <a:sym typeface="Arial"/>
              </a:rPr>
              <a:t>It consists of data members and member functions which can be used by creating an instance of that class</a:t>
            </a:r>
            <a:br>
              <a:rPr lang="en-US">
                <a:latin typeface="Arial"/>
                <a:ea typeface="Arial"/>
                <a:cs typeface="Arial"/>
                <a:sym typeface="Arial"/>
              </a:rPr>
            </a:br>
            <a:r>
              <a:rPr lang="en-US">
                <a:latin typeface="Arial"/>
                <a:ea typeface="Arial"/>
                <a:cs typeface="Arial"/>
                <a:sym typeface="Arial"/>
              </a:rPr>
              <a:t>E.g. class cars(): there is many cars with different names and brands, but all of them have some common properties - 4 wheels, speed limit, mileage range tc.</a:t>
            </a:r>
            <a:br>
              <a:rPr lang="en-US">
                <a:latin typeface="Arial"/>
                <a:ea typeface="Arial"/>
                <a:cs typeface="Arial"/>
                <a:sym typeface="Arial"/>
              </a:rPr>
            </a:br>
            <a:r>
              <a:rPr lang="en-US">
                <a:latin typeface="Arial"/>
                <a:ea typeface="Arial"/>
                <a:cs typeface="Arial"/>
                <a:sym typeface="Arial"/>
              </a:rPr>
              <a:t>Here, car is the class, and wheels, speed limits, mileage are its properties</a:t>
            </a:r>
            <a:br>
              <a:rPr lang="en-US">
                <a:latin typeface="Arial"/>
                <a:ea typeface="Arial"/>
                <a:cs typeface="Arial"/>
                <a:sym typeface="Arial"/>
              </a:rPr>
            </a:br>
            <a:r>
              <a:rPr lang="en-US">
                <a:latin typeface="Arial"/>
                <a:ea typeface="Arial"/>
                <a:cs typeface="Arial"/>
                <a:sym typeface="Arial"/>
              </a:rPr>
              <a:t>Similarly, animal or pet could be a class</a:t>
            </a:r>
            <a:endParaRPr>
              <a:latin typeface="Arial"/>
              <a:ea typeface="Arial"/>
              <a:cs typeface="Arial"/>
              <a:sym typeface="Arial"/>
            </a:endParaRPr>
          </a:p>
        </p:txBody>
      </p:sp>
      <p:pic>
        <p:nvPicPr>
          <p:cNvPr id="387" name="Google Shape;387;g184e8d99c9b_0_216"/>
          <p:cNvPicPr preferRelativeResize="0"/>
          <p:nvPr/>
        </p:nvPicPr>
        <p:blipFill rotWithShape="1">
          <a:blip r:embed="rId3">
            <a:alphaModFix/>
          </a:blip>
          <a:srcRect b="0" l="0" r="0" t="0"/>
          <a:stretch/>
        </p:blipFill>
        <p:spPr>
          <a:xfrm>
            <a:off x="6932567" y="1593351"/>
            <a:ext cx="5108101" cy="104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84e8d99c9b_0_15"/>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SECTION 1: CYBERSECURITY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84e8d99c9b_0_222"/>
          <p:cNvSpPr txBox="1"/>
          <p:nvPr>
            <p:ph type="title"/>
          </p:nvPr>
        </p:nvSpPr>
        <p:spPr>
          <a:xfrm>
            <a:off x="10210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Why  would we do this?</a:t>
            </a:r>
            <a:endParaRPr/>
          </a:p>
        </p:txBody>
      </p:sp>
      <p:sp>
        <p:nvSpPr>
          <p:cNvPr id="393" name="Google Shape;393;g184e8d99c9b_0_222"/>
          <p:cNvSpPr txBox="1"/>
          <p:nvPr>
            <p:ph idx="4294967295" type="body"/>
          </p:nvPr>
        </p:nvSpPr>
        <p:spPr>
          <a:xfrm>
            <a:off x="896400" y="2086033"/>
            <a:ext cx="10251600" cy="3454500"/>
          </a:xfrm>
          <a:prstGeom prst="rect">
            <a:avLst/>
          </a:prstGeom>
          <a:noFill/>
          <a:ln>
            <a:noFill/>
          </a:ln>
        </p:spPr>
        <p:txBody>
          <a:bodyPr anchorCtr="0" anchor="t" bIns="121900" lIns="121900" spcFirstLastPara="1" rIns="121900" wrap="square" tIns="121900">
            <a:normAutofit lnSpcReduction="20000"/>
          </a:bodyPr>
          <a:lstStyle/>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Python works perfectly fine without packaging your stuff  into objects and classes</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However, using this framework is a prerequisite for advanced coding</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OOP is faster and easier for the computer to execute</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It makes code easier to modify and for multiple people to collaborate on it</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It also makes it easier to reuse code, because similar classes can “inherit” from each other</a:t>
            </a:r>
            <a:endParaRPr sz="2100">
              <a:latin typeface="Arial"/>
              <a:ea typeface="Arial"/>
              <a:cs typeface="Arial"/>
              <a:sym typeface="Arial"/>
            </a:endParaRPr>
          </a:p>
          <a:p>
            <a:pPr indent="0" lvl="0" marL="0" rtl="0" algn="l">
              <a:lnSpc>
                <a:spcPct val="115000"/>
              </a:lnSpc>
              <a:spcBef>
                <a:spcPts val="1600"/>
              </a:spcBef>
              <a:spcAft>
                <a:spcPts val="1600"/>
              </a:spcAft>
              <a:buSzPts val="1700"/>
              <a:buNone/>
            </a:pPr>
            <a:r>
              <a:rPr b="1" lang="en-US" sz="2100">
                <a:latin typeface="Arial"/>
                <a:ea typeface="Arial"/>
                <a:cs typeface="Arial"/>
                <a:sym typeface="Arial"/>
              </a:rPr>
              <a:t>The point of OOP is basically to structure code into logical, self-contained objects.</a:t>
            </a:r>
            <a:endParaRPr sz="21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184e8d99c9b_0_227"/>
          <p:cNvSpPr txBox="1"/>
          <p:nvPr>
            <p:ph type="title"/>
          </p:nvPr>
        </p:nvSpPr>
        <p:spPr>
          <a:xfrm>
            <a:off x="1068175" y="743800"/>
            <a:ext cx="105660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1250"/>
              <a:buNone/>
            </a:pPr>
            <a:r>
              <a:rPr lang="en-US"/>
              <a:t>Functional vs. object-oriented programming</a:t>
            </a:r>
            <a:endParaRPr/>
          </a:p>
        </p:txBody>
      </p:sp>
      <p:sp>
        <p:nvSpPr>
          <p:cNvPr id="399" name="Google Shape;399;g184e8d99c9b_0_227"/>
          <p:cNvSpPr txBox="1"/>
          <p:nvPr>
            <p:ph idx="4294967295" type="body"/>
          </p:nvPr>
        </p:nvSpPr>
        <p:spPr>
          <a:xfrm>
            <a:off x="0" y="2460482"/>
            <a:ext cx="3307500" cy="4242000"/>
          </a:xfrm>
          <a:prstGeom prst="rect">
            <a:avLst/>
          </a:prstGeom>
          <a:noFill/>
          <a:ln>
            <a:noFill/>
          </a:ln>
        </p:spPr>
        <p:txBody>
          <a:bodyPr anchorCtr="0" anchor="t" bIns="121900" lIns="121900" spcFirstLastPara="1" rIns="121900" wrap="square" tIns="121900">
            <a:normAutofit fontScale="92500" lnSpcReduction="10000"/>
          </a:bodyPr>
          <a:lstStyle/>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Functions directly map an input into an output</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Let’s say you would want to create a farm of animals that have distinct appearance and behaviour</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Have to program every animal from scratch</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=&gt; a lot of repetition</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=&gt; inefficient</a:t>
            </a:r>
            <a:endParaRPr>
              <a:latin typeface="Arial"/>
              <a:ea typeface="Arial"/>
              <a:cs typeface="Arial"/>
              <a:sym typeface="Arial"/>
            </a:endParaRPr>
          </a:p>
          <a:p>
            <a:pPr indent="-404652" lvl="0" marL="609600" rtl="0" algn="l">
              <a:lnSpc>
                <a:spcPct val="115000"/>
              </a:lnSpc>
              <a:spcBef>
                <a:spcPts val="0"/>
              </a:spcBef>
              <a:spcAft>
                <a:spcPts val="0"/>
              </a:spcAft>
              <a:buSzPct val="85000"/>
              <a:buFont typeface="Arial"/>
              <a:buChar char="●"/>
            </a:pPr>
            <a:r>
              <a:rPr lang="en-US">
                <a:latin typeface="Arial"/>
                <a:ea typeface="Arial"/>
                <a:cs typeface="Arial"/>
                <a:sym typeface="Arial"/>
              </a:rPr>
              <a:t>=&gt; what if there was some mistake?</a:t>
            </a:r>
            <a:endParaRPr>
              <a:latin typeface="Arial"/>
              <a:ea typeface="Arial"/>
              <a:cs typeface="Arial"/>
              <a:sym typeface="Arial"/>
            </a:endParaRPr>
          </a:p>
        </p:txBody>
      </p:sp>
      <p:pic>
        <p:nvPicPr>
          <p:cNvPr id="400" name="Google Shape;400;g184e8d99c9b_0_227"/>
          <p:cNvPicPr preferRelativeResize="0"/>
          <p:nvPr/>
        </p:nvPicPr>
        <p:blipFill rotWithShape="1">
          <a:blip r:embed="rId3">
            <a:alphaModFix/>
          </a:blip>
          <a:srcRect b="0" l="0" r="0" t="0"/>
          <a:stretch/>
        </p:blipFill>
        <p:spPr>
          <a:xfrm>
            <a:off x="3788700" y="2709563"/>
            <a:ext cx="7786667" cy="37438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84e8d99c9b_0_233"/>
          <p:cNvSpPr txBox="1"/>
          <p:nvPr>
            <p:ph type="title"/>
          </p:nvPr>
        </p:nvSpPr>
        <p:spPr>
          <a:xfrm>
            <a:off x="1021074" y="743800"/>
            <a:ext cx="116739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1250"/>
              <a:buNone/>
            </a:pPr>
            <a:r>
              <a:rPr lang="en-US"/>
              <a:t>The advantage of object-oriented programming</a:t>
            </a:r>
            <a:endParaRPr/>
          </a:p>
        </p:txBody>
      </p:sp>
      <p:sp>
        <p:nvSpPr>
          <p:cNvPr id="406" name="Google Shape;406;g184e8d99c9b_0_233"/>
          <p:cNvSpPr txBox="1"/>
          <p:nvPr>
            <p:ph idx="4294967295" type="body"/>
          </p:nvPr>
        </p:nvSpPr>
        <p:spPr>
          <a:xfrm>
            <a:off x="972600" y="216223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2300">
                <a:latin typeface="Arial"/>
                <a:ea typeface="Arial"/>
                <a:cs typeface="Arial"/>
                <a:sym typeface="Arial"/>
              </a:rPr>
              <a:t>With classes,  we create a generalised “blueprint” of what e.g. an animal usually is, and apply that blueprint to each new animal we create.</a:t>
            </a:r>
            <a:endParaRPr sz="2300">
              <a:latin typeface="Arial"/>
              <a:ea typeface="Arial"/>
              <a:cs typeface="Arial"/>
              <a:sym typeface="Arial"/>
            </a:endParaRPr>
          </a:p>
          <a:p>
            <a:pPr indent="0" lvl="0" marL="0" rtl="0" algn="l">
              <a:lnSpc>
                <a:spcPct val="115000"/>
              </a:lnSpc>
              <a:spcBef>
                <a:spcPts val="1600"/>
              </a:spcBef>
              <a:spcAft>
                <a:spcPts val="0"/>
              </a:spcAft>
              <a:buSzPts val="1700"/>
              <a:buNone/>
            </a:pPr>
            <a:r>
              <a:rPr lang="en-US" sz="2300">
                <a:latin typeface="Arial"/>
                <a:ea typeface="Arial"/>
                <a:cs typeface="Arial"/>
                <a:sym typeface="Arial"/>
              </a:rPr>
              <a:t>Classes are the blueprints, and objects are the different instances of these classes.</a:t>
            </a:r>
            <a:endParaRPr sz="2300">
              <a:latin typeface="Arial"/>
              <a:ea typeface="Arial"/>
              <a:cs typeface="Arial"/>
              <a:sym typeface="Arial"/>
            </a:endParaRPr>
          </a:p>
          <a:p>
            <a:pPr indent="0" lvl="0" marL="0" rtl="0" algn="l">
              <a:lnSpc>
                <a:spcPct val="115000"/>
              </a:lnSpc>
              <a:spcBef>
                <a:spcPts val="1600"/>
              </a:spcBef>
              <a:spcAft>
                <a:spcPts val="0"/>
              </a:spcAft>
              <a:buSzPts val="1700"/>
              <a:buNone/>
            </a:pPr>
            <a:r>
              <a:rPr lang="en-US" sz="2300">
                <a:latin typeface="Arial"/>
                <a:ea typeface="Arial"/>
                <a:cs typeface="Arial"/>
                <a:sym typeface="Arial"/>
              </a:rPr>
              <a:t>In the blueprint, we specify attributes our object can have, and methods it can use.</a:t>
            </a:r>
            <a:endParaRPr sz="2300">
              <a:latin typeface="Arial"/>
              <a:ea typeface="Arial"/>
              <a:cs typeface="Arial"/>
              <a:sym typeface="Arial"/>
            </a:endParaRPr>
          </a:p>
          <a:p>
            <a:pPr indent="0" lvl="0" marL="0" rtl="0" algn="l">
              <a:lnSpc>
                <a:spcPct val="115000"/>
              </a:lnSpc>
              <a:spcBef>
                <a:spcPts val="1600"/>
              </a:spcBef>
              <a:spcAft>
                <a:spcPts val="1600"/>
              </a:spcAft>
              <a:buSzPts val="1700"/>
              <a:buNone/>
            </a:pPr>
            <a:r>
              <a:t/>
            </a:r>
            <a:endParaRPr sz="23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84e8d99c9b_0_238"/>
          <p:cNvSpPr txBox="1"/>
          <p:nvPr>
            <p:ph type="title"/>
          </p:nvPr>
        </p:nvSpPr>
        <p:spPr>
          <a:xfrm>
            <a:off x="1066805" y="649228"/>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Attributes</a:t>
            </a:r>
            <a:endParaRPr/>
          </a:p>
        </p:txBody>
      </p:sp>
      <p:pic>
        <p:nvPicPr>
          <p:cNvPr id="412" name="Google Shape;412;g184e8d99c9b_0_238"/>
          <p:cNvPicPr preferRelativeResize="0"/>
          <p:nvPr/>
        </p:nvPicPr>
        <p:blipFill rotWithShape="1">
          <a:blip r:embed="rId3">
            <a:alphaModFix/>
          </a:blip>
          <a:srcRect b="0" l="0" r="0" t="0"/>
          <a:stretch/>
        </p:blipFill>
        <p:spPr>
          <a:xfrm>
            <a:off x="5535258" y="860256"/>
            <a:ext cx="3627533" cy="1708467"/>
          </a:xfrm>
          <a:prstGeom prst="rect">
            <a:avLst/>
          </a:prstGeom>
          <a:noFill/>
          <a:ln>
            <a:noFill/>
          </a:ln>
        </p:spPr>
      </p:pic>
      <p:pic>
        <p:nvPicPr>
          <p:cNvPr id="413" name="Google Shape;413;g184e8d99c9b_0_238"/>
          <p:cNvPicPr preferRelativeResize="0"/>
          <p:nvPr/>
        </p:nvPicPr>
        <p:blipFill rotWithShape="1">
          <a:blip r:embed="rId4">
            <a:alphaModFix/>
          </a:blip>
          <a:srcRect b="0" l="0" r="0" t="0"/>
          <a:stretch/>
        </p:blipFill>
        <p:spPr>
          <a:xfrm>
            <a:off x="972600" y="2753900"/>
            <a:ext cx="6935066" cy="36695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184e8d99c9b_0_244"/>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Methods </a:t>
            </a:r>
            <a:endParaRPr/>
          </a:p>
        </p:txBody>
      </p:sp>
      <p:sp>
        <p:nvSpPr>
          <p:cNvPr id="419" name="Google Shape;419;g184e8d99c9b_0_244"/>
          <p:cNvSpPr txBox="1"/>
          <p:nvPr>
            <p:ph idx="4294967295" type="body"/>
          </p:nvPr>
        </p:nvSpPr>
        <p:spPr>
          <a:xfrm>
            <a:off x="972600" y="2086033"/>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700"/>
              <a:buNone/>
            </a:pPr>
            <a:r>
              <a:rPr lang="en-US"/>
              <a:t>= functions within a class that change the state of an object by modifying the objects’ attributes</a:t>
            </a:r>
            <a:endParaRPr/>
          </a:p>
          <a:p>
            <a:pPr indent="0" lvl="0" marL="0" rtl="0" algn="l">
              <a:lnSpc>
                <a:spcPct val="115000"/>
              </a:lnSpc>
              <a:spcBef>
                <a:spcPts val="1600"/>
              </a:spcBef>
              <a:spcAft>
                <a:spcPts val="1600"/>
              </a:spcAft>
              <a:buSzPts val="17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84e8d99c9b_0_249"/>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1250"/>
              <a:buNone/>
            </a:pPr>
            <a:r>
              <a:rPr lang="en-US"/>
              <a:t>3.1. Programming with the Turtles library</a:t>
            </a:r>
            <a:endParaRPr/>
          </a:p>
        </p:txBody>
      </p:sp>
      <p:sp>
        <p:nvSpPr>
          <p:cNvPr id="425" name="Google Shape;425;g184e8d99c9b_0_249"/>
          <p:cNvSpPr txBox="1"/>
          <p:nvPr>
            <p:ph idx="4294967295" type="body"/>
          </p:nvPr>
        </p:nvSpPr>
        <p:spPr>
          <a:xfrm>
            <a:off x="341275" y="1921650"/>
            <a:ext cx="53673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700"/>
              <a:buNone/>
            </a:pPr>
            <a:r>
              <a:rPr lang="en-US" sz="2000">
                <a:latin typeface="Arial"/>
                <a:ea typeface="Arial"/>
                <a:cs typeface="Arial"/>
                <a:sym typeface="Arial"/>
              </a:rPr>
              <a:t>Turtle = an </a:t>
            </a:r>
            <a:r>
              <a:rPr b="1" lang="en-US" sz="2000">
                <a:latin typeface="Arial"/>
                <a:ea typeface="Arial"/>
                <a:cs typeface="Arial"/>
                <a:sym typeface="Arial"/>
              </a:rPr>
              <a:t>object </a:t>
            </a:r>
            <a:r>
              <a:rPr lang="en-US" sz="2000">
                <a:latin typeface="Arial"/>
                <a:ea typeface="Arial"/>
                <a:cs typeface="Arial"/>
                <a:sym typeface="Arial"/>
              </a:rPr>
              <a:t>which we are controlling using </a:t>
            </a:r>
            <a:r>
              <a:rPr b="1" lang="en-US" sz="2000">
                <a:latin typeface="Arial"/>
                <a:ea typeface="Arial"/>
                <a:cs typeface="Arial"/>
                <a:sym typeface="Arial"/>
              </a:rPr>
              <a:t>methods</a:t>
            </a:r>
            <a:endParaRPr b="1" sz="2000">
              <a:latin typeface="Arial"/>
              <a:ea typeface="Arial"/>
              <a:cs typeface="Arial"/>
              <a:sym typeface="Arial"/>
            </a:endParaRPr>
          </a:p>
        </p:txBody>
      </p:sp>
      <p:pic>
        <p:nvPicPr>
          <p:cNvPr id="426" name="Google Shape;426;g184e8d99c9b_0_249"/>
          <p:cNvPicPr preferRelativeResize="0"/>
          <p:nvPr/>
        </p:nvPicPr>
        <p:blipFill rotWithShape="1">
          <a:blip r:embed="rId3">
            <a:alphaModFix/>
          </a:blip>
          <a:srcRect b="0" l="0" r="0" t="0"/>
          <a:stretch/>
        </p:blipFill>
        <p:spPr>
          <a:xfrm>
            <a:off x="8935327" y="1921658"/>
            <a:ext cx="2505022" cy="2191867"/>
          </a:xfrm>
          <a:prstGeom prst="rect">
            <a:avLst/>
          </a:prstGeom>
          <a:noFill/>
          <a:ln>
            <a:noFill/>
          </a:ln>
        </p:spPr>
      </p:pic>
      <p:pic>
        <p:nvPicPr>
          <p:cNvPr id="427" name="Google Shape;427;g184e8d99c9b_0_249"/>
          <p:cNvPicPr preferRelativeResize="0"/>
          <p:nvPr/>
        </p:nvPicPr>
        <p:blipFill rotWithShape="1">
          <a:blip r:embed="rId4">
            <a:alphaModFix/>
          </a:blip>
          <a:srcRect b="0" l="0" r="0" t="0"/>
          <a:stretch/>
        </p:blipFill>
        <p:spPr>
          <a:xfrm>
            <a:off x="7323083" y="4216458"/>
            <a:ext cx="3896666" cy="2191867"/>
          </a:xfrm>
          <a:prstGeom prst="rect">
            <a:avLst/>
          </a:prstGeom>
          <a:noFill/>
          <a:ln>
            <a:noFill/>
          </a:ln>
        </p:spPr>
      </p:pic>
      <p:pic>
        <p:nvPicPr>
          <p:cNvPr id="428" name="Google Shape;428;g184e8d99c9b_0_249"/>
          <p:cNvPicPr preferRelativeResize="0"/>
          <p:nvPr/>
        </p:nvPicPr>
        <p:blipFill rotWithShape="1">
          <a:blip r:embed="rId5">
            <a:alphaModFix/>
          </a:blip>
          <a:srcRect b="0" l="0" r="0" t="0"/>
          <a:stretch/>
        </p:blipFill>
        <p:spPr>
          <a:xfrm>
            <a:off x="2072179" y="2806333"/>
            <a:ext cx="4246755" cy="3548666"/>
          </a:xfrm>
          <a:prstGeom prst="rect">
            <a:avLst/>
          </a:prstGeom>
          <a:noFill/>
          <a:ln>
            <a:noFill/>
          </a:ln>
        </p:spPr>
      </p:pic>
      <p:sp>
        <p:nvSpPr>
          <p:cNvPr id="429" name="Google Shape;429;g184e8d99c9b_0_249"/>
          <p:cNvSpPr/>
          <p:nvPr/>
        </p:nvSpPr>
        <p:spPr>
          <a:xfrm>
            <a:off x="1307467" y="3552333"/>
            <a:ext cx="764714" cy="740081"/>
          </a:xfrm>
          <a:custGeom>
            <a:rect b="b" l="l" r="r" t="t"/>
            <a:pathLst>
              <a:path extrusionOk="0" h="22203" w="22942">
                <a:moveTo>
                  <a:pt x="0" y="0"/>
                </a:moveTo>
                <a:cubicBezTo>
                  <a:pt x="1054" y="6327"/>
                  <a:pt x="2063" y="14205"/>
                  <a:pt x="7401" y="17762"/>
                </a:cubicBezTo>
                <a:cubicBezTo>
                  <a:pt x="11884" y="20750"/>
                  <a:pt x="17554" y="22203"/>
                  <a:pt x="22942" y="22203"/>
                </a:cubicBezTo>
              </a:path>
            </a:pathLst>
          </a:cu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84e8d99c9b_0_249"/>
          <p:cNvSpPr/>
          <p:nvPr/>
        </p:nvSpPr>
        <p:spPr>
          <a:xfrm>
            <a:off x="6606017" y="2935650"/>
            <a:ext cx="1800900" cy="98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g184e8d99c9b_0_259"/>
          <p:cNvPicPr preferRelativeResize="0"/>
          <p:nvPr/>
        </p:nvPicPr>
        <p:blipFill rotWithShape="1">
          <a:blip r:embed="rId3">
            <a:alphaModFix/>
          </a:blip>
          <a:srcRect b="0" l="0" r="0" t="0"/>
          <a:stretch/>
        </p:blipFill>
        <p:spPr>
          <a:xfrm>
            <a:off x="1356767" y="981149"/>
            <a:ext cx="9127566" cy="4895701"/>
          </a:xfrm>
          <a:prstGeom prst="rect">
            <a:avLst/>
          </a:prstGeom>
          <a:noFill/>
          <a:ln>
            <a:noFill/>
          </a:ln>
        </p:spPr>
      </p:pic>
      <p:sp>
        <p:nvSpPr>
          <p:cNvPr id="436" name="Google Shape;436;g184e8d99c9b_0_259"/>
          <p:cNvSpPr txBox="1"/>
          <p:nvPr/>
        </p:nvSpPr>
        <p:spPr>
          <a:xfrm>
            <a:off x="1935867" y="5994600"/>
            <a:ext cx="10903500" cy="661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Bonus challenge: Make the turtle write your name!</a:t>
            </a:r>
            <a:endParaRPr b="0" i="0" sz="2700" u="none" cap="none" strike="noStrike">
              <a:solidFill>
                <a:srgbClr val="000000"/>
              </a:solidFill>
              <a:latin typeface="Arial"/>
              <a:ea typeface="Arial"/>
              <a:cs typeface="Arial"/>
              <a:sym typeface="Arial"/>
            </a:endParaRPr>
          </a:p>
        </p:txBody>
      </p:sp>
      <p:sp>
        <p:nvSpPr>
          <p:cNvPr id="437" name="Google Shape;437;g184e8d99c9b_0_259"/>
          <p:cNvSpPr txBox="1"/>
          <p:nvPr/>
        </p:nvSpPr>
        <p:spPr>
          <a:xfrm>
            <a:off x="2669842" y="201600"/>
            <a:ext cx="10903500" cy="661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Possible challenges…</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84e8d99c9b_0_778"/>
          <p:cNvSpPr txBox="1"/>
          <p:nvPr/>
        </p:nvSpPr>
        <p:spPr>
          <a:xfrm>
            <a:off x="524175" y="2209275"/>
            <a:ext cx="11268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With Google colab, open </a:t>
            </a:r>
            <a:r>
              <a:rPr b="1" i="0" lang="en-US" sz="2300" u="none" cap="none" strike="noStrike">
                <a:solidFill>
                  <a:srgbClr val="000000"/>
                </a:solidFill>
                <a:latin typeface="Calibri"/>
                <a:ea typeface="Calibri"/>
                <a:cs typeface="Calibri"/>
                <a:sym typeface="Calibri"/>
              </a:rPr>
              <a:t>3.1. Drawing shapes with the Turtles library</a:t>
            </a:r>
            <a:r>
              <a:rPr b="0" i="0" lang="en-US" sz="2300" u="none" cap="none" strike="noStrike">
                <a:solidFill>
                  <a:srgbClr val="000000"/>
                </a:solidFill>
                <a:latin typeface="Calibri"/>
                <a:ea typeface="Calibri"/>
                <a:cs typeface="Calibri"/>
                <a:sym typeface="Calibri"/>
              </a:rPr>
              <a:t> - Task sheet.ipynb</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84e8d99c9b_0_264"/>
          <p:cNvSpPr txBox="1"/>
          <p:nvPr>
            <p:ph type="title"/>
          </p:nvPr>
        </p:nvSpPr>
        <p:spPr>
          <a:xfrm>
            <a:off x="1097280" y="8200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3.2. Ulam’s spiral</a:t>
            </a:r>
            <a:endParaRPr/>
          </a:p>
        </p:txBody>
      </p:sp>
      <p:sp>
        <p:nvSpPr>
          <p:cNvPr id="449" name="Google Shape;449;g184e8d99c9b_0_264"/>
          <p:cNvSpPr txBox="1"/>
          <p:nvPr>
            <p:ph idx="4294967295" type="body"/>
          </p:nvPr>
        </p:nvSpPr>
        <p:spPr>
          <a:xfrm>
            <a:off x="1048800" y="2086033"/>
            <a:ext cx="10251600" cy="3494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2000">
                <a:latin typeface="Arial"/>
                <a:ea typeface="Arial"/>
                <a:cs typeface="Arial"/>
                <a:sym typeface="Arial"/>
              </a:rPr>
              <a:t>Ulam’s spiral is constructed by </a:t>
            </a:r>
            <a:r>
              <a:rPr lang="en-US" sz="2000">
                <a:solidFill>
                  <a:srgbClr val="202122"/>
                </a:solidFill>
                <a:highlight>
                  <a:srgbClr val="FFFFFF"/>
                </a:highlight>
                <a:latin typeface="Arial"/>
                <a:ea typeface="Arial"/>
                <a:cs typeface="Arial"/>
                <a:sym typeface="Arial"/>
              </a:rPr>
              <a:t>writing the positive integers in a square spiral and specially marking the prime numbers.</a:t>
            </a:r>
            <a:endParaRPr sz="20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700"/>
              <a:buNone/>
            </a:pPr>
            <a:r>
              <a:t/>
            </a:r>
            <a:endParaRPr sz="20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700"/>
              <a:buNone/>
            </a:pPr>
            <a:r>
              <a:rPr lang="en-US" sz="2000">
                <a:solidFill>
                  <a:srgbClr val="202122"/>
                </a:solidFill>
                <a:highlight>
                  <a:srgbClr val="FFFFFF"/>
                </a:highlight>
                <a:latin typeface="Arial"/>
                <a:ea typeface="Arial"/>
                <a:cs typeface="Arial"/>
                <a:sym typeface="Arial"/>
              </a:rPr>
              <a:t>Let’s do this together and see what happens!</a:t>
            </a:r>
            <a:endParaRPr sz="20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700"/>
              <a:buNone/>
            </a:pPr>
            <a:r>
              <a:t/>
            </a:r>
            <a:endParaRPr sz="20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700"/>
              <a:buNone/>
            </a:pPr>
            <a:r>
              <a:rPr lang="en-US" sz="2000">
                <a:solidFill>
                  <a:srgbClr val="202122"/>
                </a:solidFill>
                <a:highlight>
                  <a:srgbClr val="FFFFFF"/>
                </a:highlight>
                <a:latin typeface="Arial"/>
                <a:ea typeface="Arial"/>
                <a:cs typeface="Arial"/>
                <a:sym typeface="Arial"/>
              </a:rPr>
              <a:t>After seeing the pattern for ourselves, let’s see what mathematicians have to say about this!</a:t>
            </a:r>
            <a:endParaRPr sz="2000">
              <a:solidFill>
                <a:srgbClr val="2021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700"/>
              <a:buNone/>
            </a:pPr>
            <a:r>
              <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sz="2000">
                <a:latin typeface="Arial"/>
                <a:ea typeface="Arial"/>
                <a:cs typeface="Arial"/>
                <a:sym typeface="Arial"/>
              </a:rPr>
              <a:t>Video 1: </a:t>
            </a:r>
            <a:r>
              <a:rPr lang="en-US" sz="2000" u="sng">
                <a:solidFill>
                  <a:srgbClr val="1155CC"/>
                </a:solidFill>
                <a:latin typeface="Arial"/>
                <a:ea typeface="Arial"/>
                <a:cs typeface="Arial"/>
                <a:sym typeface="Arial"/>
                <a:hlinkClick r:id="rId3">
                  <a:extLst>
                    <a:ext uri="{A12FA001-AC4F-418D-AE19-62706E023703}">
                      <ahyp:hlinkClr val="tx"/>
                    </a:ext>
                  </a:extLst>
                </a:hlinkClick>
              </a:rPr>
              <a:t>https://www.youtube.com/watch?v=iFuR97YcSLM</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sz="2000">
                <a:latin typeface="Arial"/>
                <a:ea typeface="Arial"/>
                <a:cs typeface="Arial"/>
                <a:sym typeface="Arial"/>
              </a:rPr>
              <a:t>Video 2: </a:t>
            </a:r>
            <a:r>
              <a:rPr lang="en-US" sz="2000" u="sng">
                <a:solidFill>
                  <a:srgbClr val="1155CC"/>
                </a:solidFill>
                <a:latin typeface="Arial"/>
                <a:ea typeface="Arial"/>
                <a:cs typeface="Arial"/>
                <a:sym typeface="Arial"/>
                <a:hlinkClick r:id="rId4">
                  <a:extLst>
                    <a:ext uri="{A12FA001-AC4F-418D-AE19-62706E023703}">
                      <ahyp:hlinkClr val="tx"/>
                    </a:ext>
                  </a:extLst>
                </a:hlinkClick>
              </a:rPr>
              <a:t>https://www.youtube.com/watch?v=3K-12i0jclM</a:t>
            </a:r>
            <a:r>
              <a:rPr lang="en-US" sz="2000">
                <a:solidFill>
                  <a:srgbClr val="000000"/>
                </a:solidFill>
                <a:latin typeface="Arial"/>
                <a:ea typeface="Arial"/>
                <a:cs typeface="Arial"/>
                <a:sym typeface="Arial"/>
              </a:rPr>
              <a:t> </a:t>
            </a:r>
            <a:endParaRPr sz="20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184e8d99c9b_0_269"/>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3.2. continued</a:t>
            </a:r>
            <a:endParaRPr/>
          </a:p>
        </p:txBody>
      </p:sp>
      <p:sp>
        <p:nvSpPr>
          <p:cNvPr id="455" name="Google Shape;455;g184e8d99c9b_0_269"/>
          <p:cNvSpPr txBox="1"/>
          <p:nvPr>
            <p:ph idx="4294967295" type="body"/>
          </p:nvPr>
        </p:nvSpPr>
        <p:spPr>
          <a:xfrm>
            <a:off x="972600" y="2086033"/>
            <a:ext cx="10251600" cy="3716100"/>
          </a:xfrm>
          <a:prstGeom prst="rect">
            <a:avLst/>
          </a:prstGeom>
          <a:noFill/>
          <a:ln>
            <a:noFill/>
          </a:ln>
        </p:spPr>
        <p:txBody>
          <a:bodyPr anchorCtr="0" anchor="t" bIns="121900" lIns="121900" spcFirstLastPara="1" rIns="121900" wrap="square" tIns="121900">
            <a:normAutofit lnSpcReduction="20000"/>
          </a:bodyPr>
          <a:lstStyle/>
          <a:p>
            <a:pPr indent="0" lvl="0" marL="0" rtl="0" algn="l">
              <a:lnSpc>
                <a:spcPct val="115000"/>
              </a:lnSpc>
              <a:spcBef>
                <a:spcPts val="0"/>
              </a:spcBef>
              <a:spcAft>
                <a:spcPts val="0"/>
              </a:spcAft>
              <a:buSzPts val="1700"/>
              <a:buNone/>
            </a:pPr>
            <a:r>
              <a:rPr lang="en-US" sz="2000">
                <a:latin typeface="Arial"/>
                <a:ea typeface="Arial"/>
                <a:cs typeface="Arial"/>
                <a:sym typeface="Arial"/>
              </a:rPr>
              <a:t>Coding Ulam’s spiral in Python isn’t that easy, but if you want to give it a shot, we have an instruction handout for you!</a:t>
            </a:r>
            <a:endParaRPr sz="2000">
              <a:latin typeface="Arial"/>
              <a:ea typeface="Arial"/>
              <a:cs typeface="Arial"/>
              <a:sym typeface="Arial"/>
            </a:endParaRPr>
          </a:p>
          <a:p>
            <a:pPr indent="0" lvl="0" marL="0" rtl="0" algn="l">
              <a:lnSpc>
                <a:spcPct val="115000"/>
              </a:lnSpc>
              <a:spcBef>
                <a:spcPts val="0"/>
              </a:spcBef>
              <a:spcAft>
                <a:spcPts val="0"/>
              </a:spcAft>
              <a:buSzPts val="1700"/>
              <a:buNone/>
            </a:pPr>
            <a:r>
              <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sz="2000">
                <a:latin typeface="Arial"/>
                <a:ea typeface="Arial"/>
                <a:cs typeface="Arial"/>
                <a:sym typeface="Arial"/>
              </a:rPr>
              <a:t>Otherwise, I will provide you with the code, and I’ve made a list of questions I’d like you to answer about the code.</a:t>
            </a:r>
            <a:endParaRPr sz="2000">
              <a:latin typeface="Arial"/>
              <a:ea typeface="Arial"/>
              <a:cs typeface="Arial"/>
              <a:sym typeface="Arial"/>
            </a:endParaRPr>
          </a:p>
          <a:p>
            <a:pPr indent="0" lvl="0" marL="0" rtl="0" algn="l">
              <a:lnSpc>
                <a:spcPct val="115000"/>
              </a:lnSpc>
              <a:spcBef>
                <a:spcPts val="0"/>
              </a:spcBef>
              <a:spcAft>
                <a:spcPts val="0"/>
              </a:spcAft>
              <a:buSzPts val="1700"/>
              <a:buNone/>
            </a:pPr>
            <a:r>
              <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sz="2000">
                <a:latin typeface="Arial"/>
                <a:ea typeface="Arial"/>
                <a:cs typeface="Arial"/>
                <a:sym typeface="Arial"/>
              </a:rPr>
              <a:t>After that, you can customise it the way you want :)</a:t>
            </a:r>
            <a:endParaRPr sz="2000">
              <a:latin typeface="Arial"/>
              <a:ea typeface="Arial"/>
              <a:cs typeface="Arial"/>
              <a:sym typeface="Arial"/>
            </a:endParaRPr>
          </a:p>
          <a:p>
            <a:pPr indent="0" lvl="0" marL="0" rtl="0" algn="l">
              <a:lnSpc>
                <a:spcPct val="115000"/>
              </a:lnSpc>
              <a:spcBef>
                <a:spcPts val="0"/>
              </a:spcBef>
              <a:spcAft>
                <a:spcPts val="0"/>
              </a:spcAft>
              <a:buSzPts val="1700"/>
              <a:buNone/>
            </a:pPr>
            <a:r>
              <a:t/>
            </a:r>
            <a:endParaRPr sz="2000">
              <a:latin typeface="Arial"/>
              <a:ea typeface="Arial"/>
              <a:cs typeface="Arial"/>
              <a:sym typeface="Arial"/>
            </a:endParaRPr>
          </a:p>
          <a:p>
            <a:pPr indent="0" lvl="0" marL="0" rtl="0" algn="l">
              <a:lnSpc>
                <a:spcPct val="115000"/>
              </a:lnSpc>
              <a:spcBef>
                <a:spcPts val="0"/>
              </a:spcBef>
              <a:spcAft>
                <a:spcPts val="0"/>
              </a:spcAft>
              <a:buSzPts val="1700"/>
              <a:buNone/>
            </a:pPr>
            <a:r>
              <a:rPr lang="en-US" sz="2000">
                <a:latin typeface="Arial"/>
                <a:ea typeface="Arial"/>
                <a:cs typeface="Arial"/>
                <a:sym typeface="Arial"/>
              </a:rPr>
              <a:t>Questions sheet: </a:t>
            </a:r>
            <a:r>
              <a:rPr lang="en-US" sz="2000" u="sng">
                <a:solidFill>
                  <a:schemeClr val="hlink"/>
                </a:solidFill>
                <a:latin typeface="Arial"/>
                <a:ea typeface="Arial"/>
                <a:cs typeface="Arial"/>
                <a:sym typeface="Arial"/>
                <a:hlinkClick r:id="rId3"/>
              </a:rPr>
              <a:t>https://docs.google.com/document/d/1jRpZwu1rhA9facdXE09yz8ACSfzCkecILucJDx7eJCE/edit?usp=sharing</a:t>
            </a:r>
            <a:r>
              <a:rPr lang="en-US" sz="2000">
                <a:latin typeface="Arial"/>
                <a:ea typeface="Arial"/>
                <a:cs typeface="Arial"/>
                <a:sym typeface="Arial"/>
              </a:rPr>
              <a:t> </a:t>
            </a:r>
            <a:endParaRPr sz="2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84e8d99c9b_0_19"/>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5416"/>
              <a:buNone/>
            </a:pPr>
            <a:r>
              <a:rPr lang="en-US"/>
              <a:t>What are the most common passwords?</a:t>
            </a:r>
            <a:endParaRPr/>
          </a:p>
        </p:txBody>
      </p:sp>
      <p:sp>
        <p:nvSpPr>
          <p:cNvPr id="155" name="Google Shape;155;g184e8d99c9b_0_19"/>
          <p:cNvSpPr txBox="1"/>
          <p:nvPr>
            <p:ph idx="4294967295" type="body"/>
          </p:nvPr>
        </p:nvSpPr>
        <p:spPr>
          <a:xfrm>
            <a:off x="415600" y="17652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SzPts val="2400"/>
              <a:buChar char="●"/>
            </a:pPr>
            <a:r>
              <a:rPr lang="en-US"/>
              <a:t>Common password =&gt; easy for a hacker to guess</a:t>
            </a:r>
            <a:endParaRPr/>
          </a:p>
          <a:p>
            <a:pPr indent="-457200" lvl="0" marL="609600" rtl="0" algn="l">
              <a:lnSpc>
                <a:spcPct val="115000"/>
              </a:lnSpc>
              <a:spcBef>
                <a:spcPts val="0"/>
              </a:spcBef>
              <a:spcAft>
                <a:spcPts val="0"/>
              </a:spcAft>
              <a:buSzPts val="2400"/>
              <a:buChar char="●"/>
            </a:pPr>
            <a:r>
              <a:rPr lang="en-US"/>
              <a:t>We want to make sure our own password is not in this list</a:t>
            </a:r>
            <a:endParaRPr/>
          </a:p>
          <a:p>
            <a:pPr indent="-457200" lvl="0" marL="609600" rtl="0" algn="l">
              <a:lnSpc>
                <a:spcPct val="115000"/>
              </a:lnSpc>
              <a:spcBef>
                <a:spcPts val="0"/>
              </a:spcBef>
              <a:spcAft>
                <a:spcPts val="0"/>
              </a:spcAft>
              <a:buSzPts val="2400"/>
              <a:buFont typeface="Consolas"/>
              <a:buChar char="●"/>
            </a:pPr>
            <a:r>
              <a:rPr lang="en-US"/>
              <a:t>But how would we have data on this? =&gt; data breaches, which are then uploaded to the </a:t>
            </a:r>
            <a:r>
              <a:rPr b="1" lang="en-US"/>
              <a:t>darkweb</a:t>
            </a:r>
            <a:r>
              <a:rPr lang="en-US"/>
              <a:t> </a:t>
            </a:r>
            <a:endParaRPr/>
          </a:p>
          <a:p>
            <a:pPr indent="0" lvl="0" marL="0" rtl="0" algn="l">
              <a:lnSpc>
                <a:spcPct val="115000"/>
              </a:lnSpc>
              <a:spcBef>
                <a:spcPts val="1600"/>
              </a:spcBef>
              <a:spcAft>
                <a:spcPts val="1600"/>
              </a:spcAft>
              <a:buSzPts val="2400"/>
              <a:buNone/>
            </a:pPr>
            <a:r>
              <a:t/>
            </a:r>
            <a:endParaRPr/>
          </a:p>
        </p:txBody>
      </p:sp>
      <p:pic>
        <p:nvPicPr>
          <p:cNvPr id="156" name="Google Shape;156;g184e8d99c9b_0_19"/>
          <p:cNvPicPr preferRelativeResize="0"/>
          <p:nvPr/>
        </p:nvPicPr>
        <p:blipFill rotWithShape="1">
          <a:blip r:embed="rId3">
            <a:alphaModFix/>
          </a:blip>
          <a:srcRect b="0" l="0" r="0" t="0"/>
          <a:stretch/>
        </p:blipFill>
        <p:spPr>
          <a:xfrm>
            <a:off x="1025208" y="3244842"/>
            <a:ext cx="7507435" cy="3171033"/>
          </a:xfrm>
          <a:prstGeom prst="rect">
            <a:avLst/>
          </a:prstGeom>
          <a:noFill/>
          <a:ln>
            <a:noFill/>
          </a:ln>
        </p:spPr>
      </p:pic>
      <p:sp>
        <p:nvSpPr>
          <p:cNvPr id="157" name="Google Shape;157;g184e8d99c9b_0_19"/>
          <p:cNvSpPr txBox="1"/>
          <p:nvPr/>
        </p:nvSpPr>
        <p:spPr>
          <a:xfrm>
            <a:off x="263200" y="3698100"/>
            <a:ext cx="3396300" cy="369300"/>
          </a:xfrm>
          <a:prstGeom prst="rect">
            <a:avLst/>
          </a:prstGeom>
          <a:noFill/>
          <a:ln>
            <a:noFill/>
          </a:ln>
        </p:spPr>
        <p:txBody>
          <a:bodyPr anchorCtr="0" anchor="t" bIns="0" lIns="121900" spcFirstLastPara="1" rIns="121900" wrap="square" tIns="0">
            <a:spAutoFit/>
          </a:bodyPr>
          <a:lstStyle/>
          <a:p>
            <a:pPr indent="0" lvl="0" marL="0" marR="0" rtl="0" algn="l">
              <a:lnSpc>
                <a:spcPct val="115000"/>
              </a:lnSpc>
              <a:spcBef>
                <a:spcPts val="4000"/>
              </a:spcBef>
              <a:spcAft>
                <a:spcPts val="1100"/>
              </a:spcAft>
              <a:buClr>
                <a:srgbClr val="000000"/>
              </a:buClr>
              <a:buSzPts val="1900"/>
              <a:buFont typeface="Arial"/>
              <a:buNone/>
            </a:pPr>
            <a:r>
              <a:t/>
            </a:r>
            <a:endParaRPr b="0" i="0" sz="2400" u="none" cap="none" strike="noStrike">
              <a:solidFill>
                <a:schemeClr val="dk1"/>
              </a:solidFill>
              <a:latin typeface="Calibri"/>
              <a:ea typeface="Calibri"/>
              <a:cs typeface="Calibri"/>
              <a:sym typeface="Calibri"/>
            </a:endParaRPr>
          </a:p>
        </p:txBody>
      </p:sp>
      <p:sp>
        <p:nvSpPr>
          <p:cNvPr id="158" name="Google Shape;158;g184e8d99c9b_0_19"/>
          <p:cNvSpPr txBox="1"/>
          <p:nvPr/>
        </p:nvSpPr>
        <p:spPr>
          <a:xfrm>
            <a:off x="9264075" y="3850500"/>
            <a:ext cx="30000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4000"/>
              </a:spcBef>
              <a:spcAft>
                <a:spcPts val="0"/>
              </a:spcAft>
              <a:buClr>
                <a:srgbClr val="000000"/>
              </a:buClr>
              <a:buSzPts val="2000"/>
              <a:buFont typeface="Arial"/>
              <a:buNone/>
            </a:pPr>
            <a:r>
              <a:rPr b="1" i="0" lang="en-US" sz="2000" u="none" cap="none" strike="noStrike">
                <a:solidFill>
                  <a:srgbClr val="FF9900"/>
                </a:solidFill>
                <a:latin typeface="Calibri"/>
                <a:ea typeface="Calibri"/>
                <a:cs typeface="Calibri"/>
                <a:sym typeface="Calibri"/>
              </a:rPr>
              <a:t>Darkweb</a:t>
            </a:r>
            <a:r>
              <a:rPr b="0" i="0" lang="en-US" sz="2000" u="none" cap="none" strike="noStrike">
                <a:solidFill>
                  <a:srgbClr val="FF9900"/>
                </a:solidFill>
                <a:latin typeface="Calibri"/>
                <a:ea typeface="Calibri"/>
                <a:cs typeface="Calibri"/>
                <a:sym typeface="Calibri"/>
              </a:rPr>
              <a:t>:</a:t>
            </a:r>
            <a:br>
              <a:rPr b="0" i="0" lang="en-US" sz="2000" u="none" cap="none" strike="noStrike">
                <a:solidFill>
                  <a:srgbClr val="FF9900"/>
                </a:solidFill>
                <a:latin typeface="Calibri"/>
                <a:ea typeface="Calibri"/>
                <a:cs typeface="Calibri"/>
                <a:sym typeface="Calibri"/>
              </a:rPr>
            </a:br>
            <a:r>
              <a:rPr b="0" i="0" lang="en-US" sz="2000" u="none" cap="none" strike="noStrike">
                <a:solidFill>
                  <a:srgbClr val="FF9900"/>
                </a:solidFill>
                <a:latin typeface="Calibri"/>
                <a:ea typeface="Calibri"/>
                <a:cs typeface="Calibri"/>
                <a:sym typeface="Calibri"/>
              </a:rPr>
              <a:t>- difficult to access</a:t>
            </a:r>
            <a:br>
              <a:rPr b="0" i="0" lang="en-US" sz="2000" u="none" cap="none" strike="noStrike">
                <a:solidFill>
                  <a:srgbClr val="FF9900"/>
                </a:solidFill>
                <a:latin typeface="Calibri"/>
                <a:ea typeface="Calibri"/>
                <a:cs typeface="Calibri"/>
                <a:sym typeface="Calibri"/>
              </a:rPr>
            </a:br>
            <a:r>
              <a:rPr b="0" i="0" lang="en-US" sz="2000" u="none" cap="none" strike="noStrike">
                <a:solidFill>
                  <a:srgbClr val="FF9900"/>
                </a:solidFill>
                <a:latin typeface="Calibri"/>
                <a:ea typeface="Calibri"/>
                <a:cs typeface="Calibri"/>
                <a:sym typeface="Calibri"/>
              </a:rPr>
              <a:t>- need specific software </a:t>
            </a:r>
            <a:br>
              <a:rPr b="0" i="0" lang="en-US" sz="2000" u="none" cap="none" strike="noStrike">
                <a:solidFill>
                  <a:srgbClr val="FF9900"/>
                </a:solidFill>
                <a:latin typeface="Calibri"/>
                <a:ea typeface="Calibri"/>
                <a:cs typeface="Calibri"/>
                <a:sym typeface="Calibri"/>
              </a:rPr>
            </a:br>
            <a:r>
              <a:rPr b="0" i="0" lang="en-US" sz="2000" u="none" cap="none" strike="noStrike">
                <a:solidFill>
                  <a:srgbClr val="FF9900"/>
                </a:solidFill>
                <a:latin typeface="Calibri"/>
                <a:ea typeface="Calibri"/>
                <a:cs typeface="Calibri"/>
                <a:sym typeface="Calibri"/>
              </a:rPr>
              <a:t>- anonymous, many illegal activities</a:t>
            </a:r>
            <a:endParaRPr b="0" i="0" sz="2000" u="none" cap="none" strike="noStrike">
              <a:solidFill>
                <a:srgbClr val="FF9900"/>
              </a:solidFill>
              <a:latin typeface="Calibri"/>
              <a:ea typeface="Calibri"/>
              <a:cs typeface="Calibri"/>
              <a:sym typeface="Calibri"/>
            </a:endParaRPr>
          </a:p>
        </p:txBody>
      </p:sp>
      <p:cxnSp>
        <p:nvCxnSpPr>
          <p:cNvPr id="159" name="Google Shape;159;g184e8d99c9b_0_19"/>
          <p:cNvCxnSpPr/>
          <p:nvPr/>
        </p:nvCxnSpPr>
        <p:spPr>
          <a:xfrm flipH="1">
            <a:off x="9936075" y="3224100"/>
            <a:ext cx="799500" cy="678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84e8d99c9b_0_274"/>
          <p:cNvSpPr txBox="1"/>
          <p:nvPr>
            <p:ph idx="4294967295" type="body"/>
          </p:nvPr>
        </p:nvSpPr>
        <p:spPr>
          <a:xfrm>
            <a:off x="1097280" y="2048933"/>
            <a:ext cx="10058400" cy="4023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300"/>
              </a:spcAft>
              <a:buSzPts val="1900"/>
              <a:buNone/>
            </a:pPr>
            <a:r>
              <a:rPr lang="en-US">
                <a:latin typeface="Arial"/>
                <a:ea typeface="Arial"/>
                <a:cs typeface="Arial"/>
                <a:sym typeface="Arial"/>
              </a:rPr>
              <a:t>Recap - this is how you can structure a class</a:t>
            </a:r>
            <a:endParaRPr>
              <a:latin typeface="Arial"/>
              <a:ea typeface="Arial"/>
              <a:cs typeface="Arial"/>
              <a:sym typeface="Arial"/>
            </a:endParaRPr>
          </a:p>
        </p:txBody>
      </p:sp>
      <p:sp>
        <p:nvSpPr>
          <p:cNvPr id="461" name="Google Shape;461;g184e8d99c9b_0_27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900"/>
              <a:buNone/>
            </a:pPr>
            <a:r>
              <a:rPr lang="en-US" sz="3100">
                <a:latin typeface="Arial"/>
                <a:ea typeface="Arial"/>
                <a:cs typeface="Arial"/>
                <a:sym typeface="Arial"/>
              </a:rPr>
              <a:t>Let’s revisit how to write our own classes in Python!</a:t>
            </a:r>
            <a:endParaRPr sz="3100">
              <a:latin typeface="Arial"/>
              <a:ea typeface="Arial"/>
              <a:cs typeface="Arial"/>
              <a:sym typeface="Arial"/>
            </a:endParaRPr>
          </a:p>
        </p:txBody>
      </p:sp>
      <p:pic>
        <p:nvPicPr>
          <p:cNvPr id="462" name="Google Shape;462;g184e8d99c9b_0_274"/>
          <p:cNvPicPr preferRelativeResize="0"/>
          <p:nvPr/>
        </p:nvPicPr>
        <p:blipFill rotWithShape="1">
          <a:blip r:embed="rId3">
            <a:alphaModFix/>
          </a:blip>
          <a:srcRect b="0" l="0" r="0" t="0"/>
          <a:stretch/>
        </p:blipFill>
        <p:spPr>
          <a:xfrm>
            <a:off x="1231900" y="2605017"/>
            <a:ext cx="9728200" cy="3263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84e8d99c9b_0_28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900"/>
              <a:buNone/>
            </a:pPr>
            <a:r>
              <a:rPr lang="en-US" sz="3300">
                <a:latin typeface="Arial"/>
                <a:ea typeface="Arial"/>
                <a:cs typeface="Arial"/>
                <a:sym typeface="Arial"/>
              </a:rPr>
              <a:t>Now let’s do this with concrete parameters</a:t>
            </a:r>
            <a:endParaRPr sz="3300">
              <a:latin typeface="Arial"/>
              <a:ea typeface="Arial"/>
              <a:cs typeface="Arial"/>
              <a:sym typeface="Arial"/>
            </a:endParaRPr>
          </a:p>
        </p:txBody>
      </p:sp>
      <p:pic>
        <p:nvPicPr>
          <p:cNvPr id="468" name="Google Shape;468;g184e8d99c9b_0_280"/>
          <p:cNvPicPr preferRelativeResize="0"/>
          <p:nvPr/>
        </p:nvPicPr>
        <p:blipFill rotWithShape="1">
          <a:blip r:embed="rId3">
            <a:alphaModFix/>
          </a:blip>
          <a:srcRect b="0" l="0" r="0" t="0"/>
          <a:stretch/>
        </p:blipFill>
        <p:spPr>
          <a:xfrm>
            <a:off x="1097251" y="2004184"/>
            <a:ext cx="6083300" cy="1981200"/>
          </a:xfrm>
          <a:prstGeom prst="rect">
            <a:avLst/>
          </a:prstGeom>
          <a:noFill/>
          <a:ln>
            <a:noFill/>
          </a:ln>
        </p:spPr>
      </p:pic>
      <p:pic>
        <p:nvPicPr>
          <p:cNvPr id="469" name="Google Shape;469;g184e8d99c9b_0_280"/>
          <p:cNvPicPr preferRelativeResize="0"/>
          <p:nvPr/>
        </p:nvPicPr>
        <p:blipFill rotWithShape="1">
          <a:blip r:embed="rId4">
            <a:alphaModFix/>
          </a:blip>
          <a:srcRect b="0" l="0" r="0" t="0"/>
          <a:stretch/>
        </p:blipFill>
        <p:spPr>
          <a:xfrm>
            <a:off x="3558200" y="4252167"/>
            <a:ext cx="7340600" cy="1371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84e8d99c9b_0_286"/>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Message passing</a:t>
            </a:r>
            <a:endParaRPr/>
          </a:p>
        </p:txBody>
      </p:sp>
      <p:sp>
        <p:nvSpPr>
          <p:cNvPr id="475" name="Google Shape;475;g184e8d99c9b_0_286"/>
          <p:cNvSpPr txBox="1"/>
          <p:nvPr>
            <p:ph idx="4294967295" type="body"/>
          </p:nvPr>
        </p:nvSpPr>
        <p:spPr>
          <a:xfrm>
            <a:off x="972600" y="2771833"/>
            <a:ext cx="10251600" cy="3014700"/>
          </a:xfrm>
          <a:prstGeom prst="rect">
            <a:avLst/>
          </a:prstGeom>
          <a:noFill/>
          <a:ln>
            <a:noFill/>
          </a:ln>
        </p:spPr>
        <p:txBody>
          <a:bodyPr anchorCtr="0" anchor="t" bIns="121900" lIns="121900" spcFirstLastPara="1" rIns="121900" wrap="square" tIns="121900">
            <a:normAutofit/>
          </a:bodyPr>
          <a:lstStyle/>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Objects communicate with each other by sending and receiving info to each other</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To do this, a function in the receiving object needs to be called that generates the desired results</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Message passing involves specifying the name of the object, the name of the function, and the information to be sent</a:t>
            </a:r>
            <a:endParaRPr sz="2100">
              <a:latin typeface="Arial"/>
              <a:ea typeface="Arial"/>
              <a:cs typeface="Arial"/>
              <a:sym typeface="Arial"/>
            </a:endParaRPr>
          </a:p>
          <a:p>
            <a:pPr indent="0" lvl="0" marL="609600" rtl="0" algn="l">
              <a:lnSpc>
                <a:spcPct val="115000"/>
              </a:lnSpc>
              <a:spcBef>
                <a:spcPts val="0"/>
              </a:spcBef>
              <a:spcAft>
                <a:spcPts val="0"/>
              </a:spcAft>
              <a:buSzPts val="1700"/>
              <a:buNone/>
            </a:pPr>
            <a:r>
              <a:t/>
            </a:r>
            <a:endParaRPr sz="2100">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184e8d99c9b_0_29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900"/>
              <a:buNone/>
            </a:pPr>
            <a:r>
              <a:rPr lang="en-US">
                <a:latin typeface="Arial"/>
                <a:ea typeface="Arial"/>
                <a:cs typeface="Arial"/>
                <a:sym typeface="Arial"/>
              </a:rPr>
              <a:t>A few last OOP concepts!</a:t>
            </a: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184e8d99c9b_0_295"/>
          <p:cNvSpPr txBox="1"/>
          <p:nvPr>
            <p:ph type="title"/>
          </p:nvPr>
        </p:nvSpPr>
        <p:spPr>
          <a:xfrm>
            <a:off x="10972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Core concepts of OOP: encapsulation</a:t>
            </a:r>
            <a:endParaRPr/>
          </a:p>
        </p:txBody>
      </p:sp>
      <p:sp>
        <p:nvSpPr>
          <p:cNvPr id="486" name="Google Shape;486;g184e8d99c9b_0_295"/>
          <p:cNvSpPr txBox="1"/>
          <p:nvPr>
            <p:ph idx="4294967295" type="body"/>
          </p:nvPr>
        </p:nvSpPr>
        <p:spPr>
          <a:xfrm>
            <a:off x="972600" y="2162233"/>
            <a:ext cx="10251600" cy="3715200"/>
          </a:xfrm>
          <a:prstGeom prst="rect">
            <a:avLst/>
          </a:prstGeom>
          <a:noFill/>
          <a:ln>
            <a:noFill/>
          </a:ln>
        </p:spPr>
        <p:txBody>
          <a:bodyPr anchorCtr="0" anchor="t" bIns="121900" lIns="121900" spcFirstLastPara="1" rIns="121900" wrap="square" tIns="121900">
            <a:normAutofit fontScale="85000" lnSpcReduction="10000"/>
          </a:bodyPr>
          <a:lstStyle/>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The properties and methods of an object are hidden from other objects</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There is private variables, which can never be changed by other objects (e.g. in the car example, colour, year, and model), and public ones (e.g. the method “start”, which can be called by the object “person” to start the car)</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Example 1: role-playing game; hero has different attributes and methods. Some of these are private (name, skin colour) while others are public (health =&gt; can be modified by enemy)</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Example 2: imagine  a company with different sections (finance, accounting, sales etc). </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They all have their own methods of handling their transactions and storing that data. </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If one wants to have info from the other, they cannot directly access it.</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Rather, they need to call the division they need something from and request to get that particular data.</a:t>
            </a:r>
            <a:endParaRPr>
              <a:latin typeface="Arial"/>
              <a:ea typeface="Arial"/>
              <a:cs typeface="Arial"/>
              <a:sym typeface="Arial"/>
            </a:endParaRPr>
          </a:p>
          <a:p>
            <a:pPr indent="-396557" lvl="0" marL="609600" rtl="0" algn="l">
              <a:lnSpc>
                <a:spcPct val="115000"/>
              </a:lnSpc>
              <a:spcBef>
                <a:spcPts val="0"/>
              </a:spcBef>
              <a:spcAft>
                <a:spcPts val="0"/>
              </a:spcAft>
              <a:buSzPct val="85000"/>
              <a:buFont typeface="Arial"/>
              <a:buChar char="●"/>
            </a:pPr>
            <a:r>
              <a:rPr lang="en-US">
                <a:latin typeface="Arial"/>
                <a:ea typeface="Arial"/>
                <a:cs typeface="Arial"/>
                <a:sym typeface="Arial"/>
              </a:rPr>
              <a:t>So different objects can interact, but only if you explicitly tell them to!</a:t>
            </a:r>
            <a:endParaRPr>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84e8d99c9b_0_300"/>
          <p:cNvSpPr txBox="1"/>
          <p:nvPr>
            <p:ph type="title"/>
          </p:nvPr>
        </p:nvSpPr>
        <p:spPr>
          <a:xfrm>
            <a:off x="1097280" y="820003"/>
            <a:ext cx="10058400" cy="14508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1250"/>
              <a:buNone/>
            </a:pPr>
            <a:r>
              <a:rPr lang="en-US"/>
              <a:t>Core concepts of OOP: inheritance</a:t>
            </a:r>
            <a:endParaRPr/>
          </a:p>
          <a:p>
            <a:pPr indent="0" lvl="0" marL="0" rtl="0" algn="l">
              <a:lnSpc>
                <a:spcPct val="100000"/>
              </a:lnSpc>
              <a:spcBef>
                <a:spcPts val="0"/>
              </a:spcBef>
              <a:spcAft>
                <a:spcPts val="0"/>
              </a:spcAft>
              <a:buSzPct val="81250"/>
              <a:buNone/>
            </a:pPr>
            <a:r>
              <a:t/>
            </a:r>
            <a:endParaRPr/>
          </a:p>
        </p:txBody>
      </p:sp>
      <p:sp>
        <p:nvSpPr>
          <p:cNvPr id="492" name="Google Shape;492;g184e8d99c9b_0_300"/>
          <p:cNvSpPr txBox="1"/>
          <p:nvPr>
            <p:ph idx="4294967295" type="body"/>
          </p:nvPr>
        </p:nvSpPr>
        <p:spPr>
          <a:xfrm>
            <a:off x="972600" y="2162233"/>
            <a:ext cx="10251600" cy="30147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We might want to create classes of objects that are similar</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Do we now have to copy and paste all that code, and then start modifying that?</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=&gt; No, due to inheritance</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If you want to have a class of objects that are busses or vans, they can inherit attributes like year, colour and mode, as well as methods like start() or accelerate().</a:t>
            </a:r>
            <a:endParaRPr sz="2100">
              <a:latin typeface="Arial"/>
              <a:ea typeface="Arial"/>
              <a:cs typeface="Arial"/>
              <a:sym typeface="Arial"/>
            </a:endParaRPr>
          </a:p>
          <a:p>
            <a:pPr indent="0" lvl="0" marL="0" rtl="0" algn="l">
              <a:lnSpc>
                <a:spcPct val="115000"/>
              </a:lnSpc>
              <a:spcBef>
                <a:spcPts val="1600"/>
              </a:spcBef>
              <a:spcAft>
                <a:spcPts val="1600"/>
              </a:spcAft>
              <a:buSzPts val="1700"/>
              <a:buNone/>
            </a:pPr>
            <a:r>
              <a:t/>
            </a:r>
            <a:endParaRPr sz="21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184e8d99c9b_0_305"/>
          <p:cNvSpPr txBox="1"/>
          <p:nvPr>
            <p:ph type="title"/>
          </p:nvPr>
        </p:nvSpPr>
        <p:spPr>
          <a:xfrm>
            <a:off x="10210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Core concept of OOP: Polymorphism</a:t>
            </a:r>
            <a:endParaRPr/>
          </a:p>
        </p:txBody>
      </p:sp>
      <p:sp>
        <p:nvSpPr>
          <p:cNvPr id="498" name="Google Shape;498;g184e8d99c9b_0_305"/>
          <p:cNvSpPr txBox="1"/>
          <p:nvPr>
            <p:ph idx="4294967295" type="body"/>
          </p:nvPr>
        </p:nvSpPr>
        <p:spPr>
          <a:xfrm>
            <a:off x="972600" y="2086033"/>
            <a:ext cx="10251600" cy="30147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1600"/>
              </a:spcAft>
              <a:buSzPts val="1700"/>
              <a:buNone/>
            </a:pPr>
            <a:r>
              <a:rPr lang="en-US" sz="2700"/>
              <a:t>This basically just means that while one class may inherit attributes from another, it can still implement its own methods, which results in the desired differences.</a:t>
            </a:r>
            <a:endParaRPr sz="2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184e8d99c9b_0_310"/>
          <p:cNvSpPr txBox="1"/>
          <p:nvPr>
            <p:ph type="title"/>
          </p:nvPr>
        </p:nvSpPr>
        <p:spPr>
          <a:xfrm>
            <a:off x="1097280" y="820003"/>
            <a:ext cx="10058400" cy="14508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900"/>
              <a:buNone/>
            </a:pPr>
            <a:r>
              <a:rPr lang="en-US" sz="4000"/>
              <a:t>3.3. Tic-tac-toe</a:t>
            </a:r>
            <a:endParaRPr sz="4000"/>
          </a:p>
        </p:txBody>
      </p:sp>
      <p:sp>
        <p:nvSpPr>
          <p:cNvPr id="504" name="Google Shape;504;g184e8d99c9b_0_310"/>
          <p:cNvSpPr txBox="1"/>
          <p:nvPr>
            <p:ph idx="4294967295" type="body"/>
          </p:nvPr>
        </p:nvSpPr>
        <p:spPr>
          <a:xfrm>
            <a:off x="972600" y="1933623"/>
            <a:ext cx="10251600" cy="3762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2500"/>
              <a:t>With this knowledge, let’s have a look at this AI-powered game of Tic-Tac-Toe! </a:t>
            </a:r>
            <a:r>
              <a:rPr lang="en-US" sz="2500" u="sng">
                <a:solidFill>
                  <a:schemeClr val="hlink"/>
                </a:solidFill>
                <a:hlinkClick r:id="rId3"/>
              </a:rPr>
              <a:t>https://github.com/kying18/tic-tac-toe/blob/master/game.py</a:t>
            </a:r>
            <a:r>
              <a:rPr lang="en-US" sz="2500"/>
              <a:t> </a:t>
            </a:r>
            <a:endParaRPr sz="2500"/>
          </a:p>
          <a:p>
            <a:pPr indent="0" lvl="0" marL="0" rtl="0" algn="l">
              <a:lnSpc>
                <a:spcPct val="115000"/>
              </a:lnSpc>
              <a:spcBef>
                <a:spcPts val="0"/>
              </a:spcBef>
              <a:spcAft>
                <a:spcPts val="0"/>
              </a:spcAft>
              <a:buSzPts val="1700"/>
              <a:buNone/>
            </a:pPr>
            <a:r>
              <a:t/>
            </a:r>
            <a:endParaRPr sz="2500"/>
          </a:p>
          <a:p>
            <a:pPr indent="0" lvl="0" marL="0" rtl="0" algn="l">
              <a:lnSpc>
                <a:spcPct val="115000"/>
              </a:lnSpc>
              <a:spcBef>
                <a:spcPts val="0"/>
              </a:spcBef>
              <a:spcAft>
                <a:spcPts val="0"/>
              </a:spcAft>
              <a:buSzPts val="1700"/>
              <a:buNone/>
            </a:pPr>
            <a:r>
              <a:rPr lang="en-US" sz="2500"/>
              <a:t>Let’s go through the code together and understand what it does!</a:t>
            </a:r>
            <a:endParaRPr sz="2500"/>
          </a:p>
          <a:p>
            <a:pPr indent="0" lvl="0" marL="0" rtl="0" algn="l">
              <a:lnSpc>
                <a:spcPct val="115000"/>
              </a:lnSpc>
              <a:spcBef>
                <a:spcPts val="0"/>
              </a:spcBef>
              <a:spcAft>
                <a:spcPts val="0"/>
              </a:spcAft>
              <a:buSzPts val="1700"/>
              <a:buNone/>
            </a:pPr>
            <a:r>
              <a:t/>
            </a:r>
            <a:endParaRPr sz="2500"/>
          </a:p>
          <a:p>
            <a:pPr indent="0" lvl="0" marL="0" rtl="0" algn="l">
              <a:lnSpc>
                <a:spcPct val="115000"/>
              </a:lnSpc>
              <a:spcBef>
                <a:spcPts val="0"/>
              </a:spcBef>
              <a:spcAft>
                <a:spcPts val="0"/>
              </a:spcAft>
              <a:buSzPts val="1700"/>
              <a:buNone/>
            </a:pPr>
            <a:r>
              <a:rPr lang="en-US" sz="2500"/>
              <a:t>How can you make the artificial player you’re going up against “smarter” or “dumber”?</a:t>
            </a:r>
            <a:endParaRPr sz="2500"/>
          </a:p>
          <a:p>
            <a:pPr indent="0" lvl="0" marL="0" rtl="0" algn="l">
              <a:lnSpc>
                <a:spcPct val="115000"/>
              </a:lnSpc>
              <a:spcBef>
                <a:spcPts val="0"/>
              </a:spcBef>
              <a:spcAft>
                <a:spcPts val="0"/>
              </a:spcAft>
              <a:buSzPts val="1700"/>
              <a:buNone/>
            </a:pPr>
            <a:r>
              <a:t/>
            </a:r>
            <a:endParaRPr sz="2500"/>
          </a:p>
          <a:p>
            <a:pPr indent="0" lvl="0" marL="0" rtl="0" algn="l">
              <a:lnSpc>
                <a:spcPct val="115000"/>
              </a:lnSpc>
              <a:spcBef>
                <a:spcPts val="0"/>
              </a:spcBef>
              <a:spcAft>
                <a:spcPts val="0"/>
              </a:spcAft>
              <a:buSzPts val="1700"/>
              <a:buNone/>
            </a:pPr>
            <a:r>
              <a:rPr lang="en-US" sz="2500">
                <a:highlight>
                  <a:srgbClr val="FFFF00"/>
                </a:highlight>
              </a:rPr>
              <a:t>Note: Notebook missing!</a:t>
            </a:r>
            <a:endParaRPr sz="2500">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184e8d99c9b_0_26"/>
          <p:cNvPicPr preferRelativeResize="0"/>
          <p:nvPr/>
        </p:nvPicPr>
        <p:blipFill rotWithShape="1">
          <a:blip r:embed="rId3">
            <a:alphaModFix/>
          </a:blip>
          <a:srcRect b="0" l="0" r="0" t="0"/>
          <a:stretch/>
        </p:blipFill>
        <p:spPr>
          <a:xfrm>
            <a:off x="0" y="237100"/>
            <a:ext cx="11785598" cy="2242781"/>
          </a:xfrm>
          <a:prstGeom prst="rect">
            <a:avLst/>
          </a:prstGeom>
          <a:noFill/>
          <a:ln>
            <a:noFill/>
          </a:ln>
        </p:spPr>
      </p:pic>
      <p:sp>
        <p:nvSpPr>
          <p:cNvPr id="165" name="Google Shape;165;g184e8d99c9b_0_26"/>
          <p:cNvSpPr txBox="1"/>
          <p:nvPr/>
        </p:nvSpPr>
        <p:spPr>
          <a:xfrm>
            <a:off x="10087500" y="2463400"/>
            <a:ext cx="52545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2"/>
                </a:solidFill>
                <a:latin typeface="Consolas"/>
                <a:ea typeface="Consolas"/>
                <a:cs typeface="Consolas"/>
                <a:sym typeface="Consolas"/>
              </a:rPr>
              <a:t>Source: CNBC</a:t>
            </a:r>
            <a:endParaRPr b="0" i="0" sz="1900" u="none" cap="none" strike="noStrike">
              <a:solidFill>
                <a:schemeClr val="lt2"/>
              </a:solidFill>
              <a:latin typeface="Consolas"/>
              <a:ea typeface="Consolas"/>
              <a:cs typeface="Consolas"/>
              <a:sym typeface="Consolas"/>
            </a:endParaRPr>
          </a:p>
        </p:txBody>
      </p:sp>
      <p:sp>
        <p:nvSpPr>
          <p:cNvPr id="166" name="Google Shape;166;g184e8d99c9b_0_26"/>
          <p:cNvSpPr txBox="1"/>
          <p:nvPr/>
        </p:nvSpPr>
        <p:spPr>
          <a:xfrm>
            <a:off x="266767" y="2512133"/>
            <a:ext cx="3999900" cy="2488500"/>
          </a:xfrm>
          <a:prstGeom prst="rect">
            <a:avLst/>
          </a:prstGeom>
          <a:noFill/>
          <a:ln>
            <a:noFill/>
          </a:ln>
        </p:spPr>
        <p:txBody>
          <a:bodyPr anchorCtr="0" anchor="t" bIns="121900" lIns="121900" spcFirstLastPara="1" rIns="121900" wrap="square" tIns="121900">
            <a:spAutoFit/>
          </a:bodyPr>
          <a:lstStyle/>
          <a:p>
            <a:pPr indent="0" lvl="0" marL="0" marR="0" rtl="0" algn="l">
              <a:lnSpc>
                <a:spcPct val="166666"/>
              </a:lnSpc>
              <a:spcBef>
                <a:spcPts val="4000"/>
              </a:spcBef>
              <a:spcAft>
                <a:spcPts val="110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1. 123456</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2. 123456789</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3. Qwerty</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4. Password</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5. 12345</a:t>
            </a:r>
            <a:endParaRPr b="0" i="0" sz="1900" u="none" cap="none" strike="noStrike">
              <a:solidFill>
                <a:schemeClr val="dk1"/>
              </a:solidFill>
              <a:latin typeface="Consolas"/>
              <a:ea typeface="Consolas"/>
              <a:cs typeface="Consolas"/>
              <a:sym typeface="Consolas"/>
            </a:endParaRPr>
          </a:p>
        </p:txBody>
      </p:sp>
      <p:sp>
        <p:nvSpPr>
          <p:cNvPr id="167" name="Google Shape;167;g184e8d99c9b_0_26"/>
          <p:cNvSpPr txBox="1"/>
          <p:nvPr/>
        </p:nvSpPr>
        <p:spPr>
          <a:xfrm>
            <a:off x="7785600" y="2990833"/>
            <a:ext cx="3999900" cy="2488500"/>
          </a:xfrm>
          <a:prstGeom prst="rect">
            <a:avLst/>
          </a:prstGeom>
          <a:noFill/>
          <a:ln>
            <a:noFill/>
          </a:ln>
        </p:spPr>
        <p:txBody>
          <a:bodyPr anchorCtr="0" anchor="t" bIns="121900" lIns="121900" spcFirstLastPara="1" rIns="121900" wrap="square" tIns="121900">
            <a:spAutoFit/>
          </a:bodyPr>
          <a:lstStyle/>
          <a:p>
            <a:pPr indent="0" lvl="0" marL="0" marR="0" rtl="0" algn="l">
              <a:lnSpc>
                <a:spcPct val="166666"/>
              </a:lnSpc>
              <a:spcBef>
                <a:spcPts val="4000"/>
              </a:spcBef>
              <a:spcAft>
                <a:spcPts val="110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16. 654321</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17. 123321</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18. Qwertyuiop</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19. Iloveyou</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20. 666666</a:t>
            </a:r>
            <a:endParaRPr b="0" i="0" sz="1900" u="none" cap="none" strike="noStrike">
              <a:solidFill>
                <a:schemeClr val="dk1"/>
              </a:solidFill>
              <a:latin typeface="Consolas"/>
              <a:ea typeface="Consolas"/>
              <a:cs typeface="Consolas"/>
              <a:sym typeface="Consolas"/>
            </a:endParaRPr>
          </a:p>
        </p:txBody>
      </p:sp>
      <p:sp>
        <p:nvSpPr>
          <p:cNvPr id="168" name="Google Shape;168;g184e8d99c9b_0_26"/>
          <p:cNvSpPr txBox="1"/>
          <p:nvPr/>
        </p:nvSpPr>
        <p:spPr>
          <a:xfrm>
            <a:off x="2606833" y="3194033"/>
            <a:ext cx="3999900" cy="2488500"/>
          </a:xfrm>
          <a:prstGeom prst="rect">
            <a:avLst/>
          </a:prstGeom>
          <a:noFill/>
          <a:ln>
            <a:noFill/>
          </a:ln>
        </p:spPr>
        <p:txBody>
          <a:bodyPr anchorCtr="0" anchor="t" bIns="121900" lIns="121900" spcFirstLastPara="1" rIns="121900" wrap="square" tIns="121900">
            <a:spAutoFit/>
          </a:bodyPr>
          <a:lstStyle/>
          <a:p>
            <a:pPr indent="0" lvl="0" marL="0" marR="0" rtl="0" algn="l">
              <a:lnSpc>
                <a:spcPct val="166666"/>
              </a:lnSpc>
              <a:spcBef>
                <a:spcPts val="4000"/>
              </a:spcBef>
              <a:spcAft>
                <a:spcPts val="110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6. 12345678</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7. 111111</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8. 1234567</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9. 123123</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10. Qwerty123</a:t>
            </a:r>
            <a:endParaRPr b="0" i="0" sz="1900" u="none" cap="none" strike="noStrike">
              <a:solidFill>
                <a:schemeClr val="dk1"/>
              </a:solidFill>
              <a:latin typeface="Arial"/>
              <a:ea typeface="Arial"/>
              <a:cs typeface="Arial"/>
              <a:sym typeface="Arial"/>
            </a:endParaRPr>
          </a:p>
        </p:txBody>
      </p:sp>
      <p:sp>
        <p:nvSpPr>
          <p:cNvPr id="169" name="Google Shape;169;g184e8d99c9b_0_26"/>
          <p:cNvSpPr txBox="1"/>
          <p:nvPr/>
        </p:nvSpPr>
        <p:spPr>
          <a:xfrm>
            <a:off x="5055333" y="2551533"/>
            <a:ext cx="3999900" cy="2488500"/>
          </a:xfrm>
          <a:prstGeom prst="rect">
            <a:avLst/>
          </a:prstGeom>
          <a:noFill/>
          <a:ln>
            <a:noFill/>
          </a:ln>
        </p:spPr>
        <p:txBody>
          <a:bodyPr anchorCtr="0" anchor="t" bIns="121900" lIns="121900" spcFirstLastPara="1" rIns="121900" wrap="square" tIns="121900">
            <a:spAutoFit/>
          </a:bodyPr>
          <a:lstStyle/>
          <a:p>
            <a:pPr indent="0" lvl="0" marL="0" marR="0" rtl="0" algn="l">
              <a:lnSpc>
                <a:spcPct val="166666"/>
              </a:lnSpc>
              <a:spcBef>
                <a:spcPts val="4000"/>
              </a:spcBef>
              <a:spcAft>
                <a:spcPts val="110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11. 1q2w3e</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12. 1234567890</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13. DEFAULT</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14. 0</a:t>
            </a:r>
            <a:br>
              <a:rPr b="0" i="0" lang="en-US" sz="1900" u="none" cap="none" strike="noStrike">
                <a:solidFill>
                  <a:schemeClr val="dk1"/>
                </a:solidFill>
                <a:latin typeface="Consolas"/>
                <a:ea typeface="Consolas"/>
                <a:cs typeface="Consolas"/>
                <a:sym typeface="Consolas"/>
              </a:rPr>
            </a:br>
            <a:r>
              <a:rPr b="0" i="0" lang="en-US" sz="1900" u="none" cap="none" strike="noStrike">
                <a:solidFill>
                  <a:schemeClr val="dk1"/>
                </a:solidFill>
                <a:latin typeface="Consolas"/>
                <a:ea typeface="Consolas"/>
                <a:cs typeface="Consolas"/>
                <a:sym typeface="Consolas"/>
              </a:rPr>
              <a:t>15. Abc123</a:t>
            </a:r>
            <a:endParaRPr b="0" i="0" sz="1900" u="none" cap="none" strike="noStrike">
              <a:solidFill>
                <a:schemeClr val="dk1"/>
              </a:solidFill>
              <a:latin typeface="Consolas"/>
              <a:ea typeface="Consolas"/>
              <a:cs typeface="Consolas"/>
              <a:sym typeface="Consolas"/>
            </a:endParaRPr>
          </a:p>
        </p:txBody>
      </p:sp>
      <p:sp>
        <p:nvSpPr>
          <p:cNvPr id="170" name="Google Shape;170;g184e8d99c9b_0_26"/>
          <p:cNvSpPr txBox="1"/>
          <p:nvPr/>
        </p:nvSpPr>
        <p:spPr>
          <a:xfrm>
            <a:off x="9132700" y="2666600"/>
            <a:ext cx="28563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66666"/>
              </a:lnSpc>
              <a:spcBef>
                <a:spcPts val="4000"/>
              </a:spcBef>
              <a:spcAft>
                <a:spcPts val="1100"/>
              </a:spcAft>
              <a:buClr>
                <a:srgbClr val="000000"/>
              </a:buClr>
              <a:buSzPts val="1900"/>
              <a:buFont typeface="Arial"/>
              <a:buNone/>
            </a:pPr>
            <a:r>
              <a:t/>
            </a:r>
            <a:endParaRPr b="0" i="0" sz="1900" u="none" cap="none" strike="noStrike">
              <a:solidFill>
                <a:schemeClr val="dk1"/>
              </a:solidFill>
              <a:latin typeface="Consolas"/>
              <a:ea typeface="Consolas"/>
              <a:cs typeface="Consolas"/>
              <a:sym typeface="Consolas"/>
            </a:endParaRPr>
          </a:p>
        </p:txBody>
      </p:sp>
      <p:sp>
        <p:nvSpPr>
          <p:cNvPr id="171" name="Google Shape;171;g184e8d99c9b_0_26"/>
          <p:cNvSpPr txBox="1"/>
          <p:nvPr/>
        </p:nvSpPr>
        <p:spPr>
          <a:xfrm>
            <a:off x="517200" y="5661167"/>
            <a:ext cx="108231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0"/>
              </a:spcBef>
              <a:spcAft>
                <a:spcPts val="1600"/>
              </a:spcAft>
              <a:buClr>
                <a:srgbClr val="000000"/>
              </a:buClr>
              <a:buSzPts val="2500"/>
              <a:buFont typeface="Arial"/>
              <a:buNone/>
            </a:pPr>
            <a:r>
              <a:rPr b="0" i="0" lang="en-US" sz="2500" u="none" cap="none" strike="noStrike">
                <a:solidFill>
                  <a:srgbClr val="FFAB40"/>
                </a:solidFill>
                <a:latin typeface="Consolas"/>
                <a:ea typeface="Consolas"/>
                <a:cs typeface="Consolas"/>
                <a:sym typeface="Consolas"/>
              </a:rPr>
              <a:t>[?]</a:t>
            </a:r>
            <a:r>
              <a:rPr b="0" i="0" lang="en-US" sz="2500" u="none" cap="none" strike="noStrike">
                <a:solidFill>
                  <a:srgbClr val="ADADAD"/>
                </a:solidFill>
                <a:latin typeface="Consolas"/>
                <a:ea typeface="Consolas"/>
                <a:cs typeface="Consolas"/>
                <a:sym typeface="Consolas"/>
              </a:rPr>
              <a:t> </a:t>
            </a:r>
            <a:r>
              <a:rPr b="0" i="0" lang="en-US" sz="2200" u="none" cap="none" strike="noStrike">
                <a:solidFill>
                  <a:schemeClr val="dk1"/>
                </a:solidFill>
                <a:latin typeface="Calibri"/>
                <a:ea typeface="Calibri"/>
                <a:cs typeface="Calibri"/>
                <a:sym typeface="Calibri"/>
              </a:rPr>
              <a:t>What kind of password might be common, but did not make it to this list? Why not?</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84e8d99c9b_0_37"/>
          <p:cNvSpPr txBox="1"/>
          <p:nvPr>
            <p:ph type="title"/>
          </p:nvPr>
        </p:nvSpPr>
        <p:spPr>
          <a:xfrm>
            <a:off x="10972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Project 1.2. Password generator</a:t>
            </a:r>
            <a:endParaRPr/>
          </a:p>
        </p:txBody>
      </p:sp>
      <p:sp>
        <p:nvSpPr>
          <p:cNvPr id="177" name="Google Shape;177;g184e8d99c9b_0_37"/>
          <p:cNvSpPr txBox="1"/>
          <p:nvPr>
            <p:ph idx="4294967295" type="body"/>
          </p:nvPr>
        </p:nvSpPr>
        <p:spPr>
          <a:xfrm>
            <a:off x="972600" y="223843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2100">
                <a:latin typeface="Arial"/>
                <a:ea typeface="Arial"/>
                <a:cs typeface="Arial"/>
                <a:sym typeface="Arial"/>
              </a:rPr>
              <a:t>Let’s build a tool that generates secure passwords.</a:t>
            </a:r>
            <a:endParaRPr sz="2100">
              <a:latin typeface="Arial"/>
              <a:ea typeface="Arial"/>
              <a:cs typeface="Arial"/>
              <a:sym typeface="Arial"/>
            </a:endParaRPr>
          </a:p>
          <a:p>
            <a:pPr indent="0" lvl="0" marL="0" rtl="0" algn="l">
              <a:lnSpc>
                <a:spcPct val="115000"/>
              </a:lnSpc>
              <a:spcBef>
                <a:spcPts val="1600"/>
              </a:spcBef>
              <a:spcAft>
                <a:spcPts val="0"/>
              </a:spcAft>
              <a:buSzPts val="1700"/>
              <a:buNone/>
            </a:pPr>
            <a:r>
              <a:rPr lang="en-US" sz="2100">
                <a:latin typeface="Arial"/>
                <a:ea typeface="Arial"/>
                <a:cs typeface="Arial"/>
                <a:sym typeface="Arial"/>
              </a:rPr>
              <a:t>How can you make a password hard to crack?</a:t>
            </a:r>
            <a:endParaRPr sz="2100">
              <a:latin typeface="Arial"/>
              <a:ea typeface="Arial"/>
              <a:cs typeface="Arial"/>
              <a:sym typeface="Arial"/>
            </a:endParaRPr>
          </a:p>
          <a:p>
            <a:pPr indent="0" lvl="0" marL="0" rtl="0" algn="l">
              <a:lnSpc>
                <a:spcPct val="115000"/>
              </a:lnSpc>
              <a:spcBef>
                <a:spcPts val="1600"/>
              </a:spcBef>
              <a:spcAft>
                <a:spcPts val="0"/>
              </a:spcAft>
              <a:buSzPts val="1700"/>
              <a:buNone/>
            </a:pPr>
            <a:r>
              <a:rPr lang="en-US" sz="2100">
                <a:latin typeface="Arial"/>
                <a:ea typeface="Arial"/>
                <a:cs typeface="Arial"/>
                <a:sym typeface="Arial"/>
              </a:rPr>
              <a:t>=&gt; randomness</a:t>
            </a:r>
            <a:endParaRPr sz="2100">
              <a:latin typeface="Arial"/>
              <a:ea typeface="Arial"/>
              <a:cs typeface="Arial"/>
              <a:sym typeface="Arial"/>
            </a:endParaRPr>
          </a:p>
          <a:p>
            <a:pPr indent="0" lvl="0" marL="0" rtl="0" algn="l">
              <a:lnSpc>
                <a:spcPct val="115000"/>
              </a:lnSpc>
              <a:spcBef>
                <a:spcPts val="1600"/>
              </a:spcBef>
              <a:spcAft>
                <a:spcPts val="0"/>
              </a:spcAft>
              <a:buSzPts val="1700"/>
              <a:buNone/>
            </a:pPr>
            <a:r>
              <a:rPr lang="en-US" sz="2100">
                <a:latin typeface="Arial"/>
                <a:ea typeface="Arial"/>
                <a:cs typeface="Arial"/>
                <a:sym typeface="Arial"/>
              </a:rPr>
              <a:t>For this project, you will need the “random” module!</a:t>
            </a:r>
            <a:endParaRPr sz="2100">
              <a:latin typeface="Arial"/>
              <a:ea typeface="Arial"/>
              <a:cs typeface="Arial"/>
              <a:sym typeface="Arial"/>
            </a:endParaRPr>
          </a:p>
          <a:p>
            <a:pPr indent="0" lvl="0" marL="0" rtl="0" algn="l">
              <a:lnSpc>
                <a:spcPct val="115000"/>
              </a:lnSpc>
              <a:spcBef>
                <a:spcPts val="1600"/>
              </a:spcBef>
              <a:spcAft>
                <a:spcPts val="0"/>
              </a:spcAft>
              <a:buSzPts val="1700"/>
              <a:buNone/>
            </a:pPr>
            <a:r>
              <a:rPr lang="en-US" sz="2100">
                <a:latin typeface="Arial"/>
                <a:ea typeface="Arial"/>
                <a:cs typeface="Arial"/>
                <a:sym typeface="Arial"/>
              </a:rPr>
              <a:t>Your program should let the user choose the desired length of their password, then generate a string of this length which is a random combination of numbers and letters.</a:t>
            </a:r>
            <a:endParaRPr sz="2100">
              <a:latin typeface="Arial"/>
              <a:ea typeface="Arial"/>
              <a:cs typeface="Arial"/>
              <a:sym typeface="Arial"/>
            </a:endParaRPr>
          </a:p>
          <a:p>
            <a:pPr indent="0" lvl="0" marL="0" rtl="0" algn="l">
              <a:lnSpc>
                <a:spcPct val="90000"/>
              </a:lnSpc>
              <a:spcBef>
                <a:spcPts val="1600"/>
              </a:spcBef>
              <a:spcAft>
                <a:spcPts val="1600"/>
              </a:spcAft>
              <a:buClr>
                <a:schemeClr val="dk1"/>
              </a:buClr>
              <a:buSzPts val="1700"/>
              <a:buFont typeface="Arial"/>
              <a:buNone/>
            </a:pPr>
            <a:r>
              <a:rPr lang="en-US" sz="2100">
                <a:latin typeface="Arial"/>
                <a:ea typeface="Arial"/>
                <a:cs typeface="Arial"/>
                <a:sym typeface="Arial"/>
              </a:rPr>
              <a:t>With Google colab, open </a:t>
            </a:r>
            <a:r>
              <a:rPr b="1" lang="en-US" sz="2100">
                <a:latin typeface="Arial"/>
                <a:ea typeface="Arial"/>
                <a:cs typeface="Arial"/>
                <a:sym typeface="Arial"/>
              </a:rPr>
              <a:t>1.2. Password generator</a:t>
            </a:r>
            <a:r>
              <a:rPr lang="en-US" sz="2100">
                <a:latin typeface="Arial"/>
                <a:ea typeface="Arial"/>
                <a:cs typeface="Arial"/>
                <a:sym typeface="Arial"/>
              </a:rPr>
              <a:t> - Task sheet.ipynb</a:t>
            </a:r>
            <a:endParaRPr sz="21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84e8d99c9b_0_42"/>
          <p:cNvSpPr txBox="1"/>
          <p:nvPr>
            <p:ph type="title"/>
          </p:nvPr>
        </p:nvSpPr>
        <p:spPr>
          <a:xfrm>
            <a:off x="1097280" y="7438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Project 1.2. Password cracker</a:t>
            </a:r>
            <a:endParaRPr/>
          </a:p>
        </p:txBody>
      </p:sp>
      <p:sp>
        <p:nvSpPr>
          <p:cNvPr id="183" name="Google Shape;183;g184e8d99c9b_0_42"/>
          <p:cNvSpPr txBox="1"/>
          <p:nvPr>
            <p:ph idx="4294967295" type="body"/>
          </p:nvPr>
        </p:nvSpPr>
        <p:spPr>
          <a:xfrm>
            <a:off x="972600" y="1933633"/>
            <a:ext cx="10251600" cy="301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700"/>
              <a:buNone/>
            </a:pPr>
            <a:r>
              <a:rPr lang="en-US" sz="1900">
                <a:latin typeface="Arial"/>
                <a:ea typeface="Arial"/>
                <a:cs typeface="Arial"/>
                <a:sym typeface="Arial"/>
              </a:rPr>
              <a:t>Let’s try to build a tool that guesses common passwords!</a:t>
            </a:r>
            <a:endParaRPr sz="1900">
              <a:latin typeface="Arial"/>
              <a:ea typeface="Arial"/>
              <a:cs typeface="Arial"/>
              <a:sym typeface="Arial"/>
            </a:endParaRPr>
          </a:p>
          <a:p>
            <a:pPr indent="0" lvl="0" marL="0" rtl="0" algn="l">
              <a:lnSpc>
                <a:spcPct val="115000"/>
              </a:lnSpc>
              <a:spcBef>
                <a:spcPts val="0"/>
              </a:spcBef>
              <a:spcAft>
                <a:spcPts val="0"/>
              </a:spcAft>
              <a:buSzPts val="1700"/>
              <a:buNone/>
            </a:pPr>
            <a:r>
              <a:rPr lang="en-US" sz="1900">
                <a:latin typeface="Arial"/>
                <a:ea typeface="Arial"/>
                <a:cs typeface="Arial"/>
                <a:sym typeface="Arial"/>
              </a:rPr>
              <a:t>During this, we can practice our list of lists :)</a:t>
            </a:r>
            <a:endParaRPr sz="1900">
              <a:latin typeface="Arial"/>
              <a:ea typeface="Arial"/>
              <a:cs typeface="Arial"/>
              <a:sym typeface="Arial"/>
            </a:endParaRPr>
          </a:p>
          <a:p>
            <a:pPr indent="0" lvl="0" marL="0" rtl="0" algn="l">
              <a:lnSpc>
                <a:spcPct val="115000"/>
              </a:lnSpc>
              <a:spcBef>
                <a:spcPts val="0"/>
              </a:spcBef>
              <a:spcAft>
                <a:spcPts val="0"/>
              </a:spcAft>
              <a:buSzPts val="1700"/>
              <a:buNone/>
            </a:pPr>
            <a:r>
              <a:t/>
            </a:r>
            <a:endParaRPr sz="1900">
              <a:latin typeface="Arial"/>
              <a:ea typeface="Arial"/>
              <a:cs typeface="Arial"/>
              <a:sym typeface="Arial"/>
            </a:endParaRPr>
          </a:p>
          <a:p>
            <a:pPr indent="-425450" lvl="0" marL="609600" rtl="0" algn="l">
              <a:lnSpc>
                <a:spcPct val="115000"/>
              </a:lnSpc>
              <a:spcBef>
                <a:spcPts val="0"/>
              </a:spcBef>
              <a:spcAft>
                <a:spcPts val="0"/>
              </a:spcAft>
              <a:buSzPts val="1900"/>
              <a:buFont typeface="Arial"/>
              <a:buChar char="●"/>
            </a:pPr>
            <a:r>
              <a:rPr lang="en-US" sz="1900">
                <a:latin typeface="Arial"/>
                <a:ea typeface="Arial"/>
                <a:cs typeface="Arial"/>
                <a:sym typeface="Arial"/>
              </a:rPr>
              <a:t>Make lists of some common words that could be found in passwords</a:t>
            </a:r>
            <a:endParaRPr sz="1900">
              <a:latin typeface="Arial"/>
              <a:ea typeface="Arial"/>
              <a:cs typeface="Arial"/>
              <a:sym typeface="Arial"/>
            </a:endParaRPr>
          </a:p>
          <a:p>
            <a:pPr indent="-425450" lvl="0" marL="609600" rtl="0" algn="l">
              <a:lnSpc>
                <a:spcPct val="115000"/>
              </a:lnSpc>
              <a:spcBef>
                <a:spcPts val="0"/>
              </a:spcBef>
              <a:spcAft>
                <a:spcPts val="0"/>
              </a:spcAft>
              <a:buSzPts val="1900"/>
              <a:buFont typeface="Arial"/>
              <a:buChar char="●"/>
            </a:pPr>
            <a:r>
              <a:rPr lang="en-US" sz="1900">
                <a:latin typeface="Arial"/>
                <a:ea typeface="Arial"/>
                <a:cs typeface="Arial"/>
                <a:sym typeface="Arial"/>
              </a:rPr>
              <a:t>Also collect user inputs on things that are commonly used in passwords - their name, age, mum’s name, pet name etc, and store the answers in a list</a:t>
            </a:r>
            <a:endParaRPr sz="1900">
              <a:latin typeface="Arial"/>
              <a:ea typeface="Arial"/>
              <a:cs typeface="Arial"/>
              <a:sym typeface="Arial"/>
            </a:endParaRPr>
          </a:p>
          <a:p>
            <a:pPr indent="-425450" lvl="0" marL="609600" rtl="0" algn="l">
              <a:lnSpc>
                <a:spcPct val="115000"/>
              </a:lnSpc>
              <a:spcBef>
                <a:spcPts val="0"/>
              </a:spcBef>
              <a:spcAft>
                <a:spcPts val="0"/>
              </a:spcAft>
              <a:buSzPts val="1900"/>
              <a:buFont typeface="Arial"/>
              <a:buChar char="●"/>
            </a:pPr>
            <a:r>
              <a:rPr lang="en-US" sz="1900">
                <a:latin typeface="Arial"/>
                <a:ea typeface="Arial"/>
                <a:cs typeface="Arial"/>
                <a:sym typeface="Arial"/>
              </a:rPr>
              <a:t>Randomly combine these to create likely passwords</a:t>
            </a:r>
            <a:endParaRPr sz="1900">
              <a:latin typeface="Arial"/>
              <a:ea typeface="Arial"/>
              <a:cs typeface="Arial"/>
              <a:sym typeface="Arial"/>
            </a:endParaRPr>
          </a:p>
          <a:p>
            <a:pPr indent="-425450" lvl="0" marL="609600" rtl="0" algn="l">
              <a:lnSpc>
                <a:spcPct val="115000"/>
              </a:lnSpc>
              <a:spcBef>
                <a:spcPts val="0"/>
              </a:spcBef>
              <a:spcAft>
                <a:spcPts val="0"/>
              </a:spcAft>
              <a:buSzPts val="1900"/>
              <a:buFont typeface="Arial"/>
              <a:buChar char="●"/>
            </a:pPr>
            <a:r>
              <a:rPr lang="en-US" sz="1900">
                <a:latin typeface="Arial"/>
                <a:ea typeface="Arial"/>
                <a:cs typeface="Arial"/>
                <a:sym typeface="Arial"/>
              </a:rPr>
              <a:t>Let your neighbour come up with a rather unsafe password and see whether your program can crack it! Then ask them to think of something safer!</a:t>
            </a:r>
            <a:endParaRPr sz="1900">
              <a:latin typeface="Arial"/>
              <a:ea typeface="Arial"/>
              <a:cs typeface="Arial"/>
              <a:sym typeface="Arial"/>
            </a:endParaRPr>
          </a:p>
          <a:p>
            <a:pPr indent="0" lvl="0" marL="0" rtl="0" algn="l">
              <a:lnSpc>
                <a:spcPct val="115000"/>
              </a:lnSpc>
              <a:spcBef>
                <a:spcPts val="0"/>
              </a:spcBef>
              <a:spcAft>
                <a:spcPts val="0"/>
              </a:spcAft>
              <a:buSzPts val="2000"/>
              <a:buNone/>
            </a:pPr>
            <a:r>
              <a:t/>
            </a:r>
            <a:endParaRPr sz="1900">
              <a:latin typeface="Arial"/>
              <a:ea typeface="Arial"/>
              <a:cs typeface="Arial"/>
              <a:sym typeface="Arial"/>
            </a:endParaRPr>
          </a:p>
          <a:p>
            <a:pPr indent="0" lvl="0" marL="0" rtl="0" algn="l">
              <a:lnSpc>
                <a:spcPct val="115000"/>
              </a:lnSpc>
              <a:spcBef>
                <a:spcPts val="0"/>
              </a:spcBef>
              <a:spcAft>
                <a:spcPts val="0"/>
              </a:spcAft>
              <a:buSzPts val="1700"/>
              <a:buNone/>
            </a:pPr>
            <a:r>
              <a:t/>
            </a:r>
            <a:endParaRPr sz="19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84e8d99c9b_0_47"/>
          <p:cNvSpPr txBox="1"/>
          <p:nvPr>
            <p:ph type="title"/>
          </p:nvPr>
        </p:nvSpPr>
        <p:spPr>
          <a:xfrm>
            <a:off x="944880" y="667603"/>
            <a:ext cx="10058400" cy="14508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900"/>
              <a:buNone/>
            </a:pPr>
            <a:r>
              <a:rPr lang="en-US"/>
              <a:t>Project 1.3. Steganography</a:t>
            </a:r>
            <a:endParaRPr/>
          </a:p>
        </p:txBody>
      </p:sp>
      <p:sp>
        <p:nvSpPr>
          <p:cNvPr id="189" name="Google Shape;189;g184e8d99c9b_0_47"/>
          <p:cNvSpPr txBox="1"/>
          <p:nvPr>
            <p:ph idx="4294967295" type="body"/>
          </p:nvPr>
        </p:nvSpPr>
        <p:spPr>
          <a:xfrm>
            <a:off x="896400" y="1933633"/>
            <a:ext cx="10251600" cy="3014700"/>
          </a:xfrm>
          <a:prstGeom prst="rect">
            <a:avLst/>
          </a:prstGeom>
          <a:noFill/>
          <a:ln>
            <a:noFill/>
          </a:ln>
        </p:spPr>
        <p:txBody>
          <a:bodyPr anchorCtr="0" anchor="t" bIns="121900" lIns="121900" spcFirstLastPara="1" rIns="121900" wrap="square" tIns="121900">
            <a:noAutofit/>
          </a:bodyPr>
          <a:lstStyle/>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Steganography is a form of cryptography (=secure communication techniques that allow only the sender and intended recipient of a message to view its content)</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Concealing a message within another message</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Benefit: doesn’t look encrypted, doesn’t arouse suspicion</a:t>
            </a:r>
            <a:endParaRPr sz="2100">
              <a:latin typeface="Arial"/>
              <a:ea typeface="Arial"/>
              <a:cs typeface="Arial"/>
              <a:sym typeface="Arial"/>
            </a:endParaRPr>
          </a:p>
          <a:p>
            <a:pPr indent="-438150" lvl="0" marL="609600" rtl="0" algn="l">
              <a:lnSpc>
                <a:spcPct val="115000"/>
              </a:lnSpc>
              <a:spcBef>
                <a:spcPts val="0"/>
              </a:spcBef>
              <a:spcAft>
                <a:spcPts val="0"/>
              </a:spcAft>
              <a:buSzPts val="2100"/>
              <a:buFont typeface="Arial"/>
              <a:buChar char="●"/>
            </a:pPr>
            <a:r>
              <a:rPr lang="en-US" sz="2100">
                <a:latin typeface="Arial"/>
                <a:ea typeface="Arial"/>
                <a:cs typeface="Arial"/>
                <a:sym typeface="Arial"/>
              </a:rPr>
              <a:t>Steganography does not only protect the content, but also conceals the fact that a secret message is being sent</a:t>
            </a:r>
            <a:endParaRPr sz="2100">
              <a:latin typeface="Arial"/>
              <a:ea typeface="Arial"/>
              <a:cs typeface="Arial"/>
              <a:sym typeface="Arial"/>
            </a:endParaRPr>
          </a:p>
          <a:p>
            <a:pPr indent="0" lvl="0" marL="0" rtl="0" algn="l">
              <a:lnSpc>
                <a:spcPct val="115000"/>
              </a:lnSpc>
              <a:spcBef>
                <a:spcPts val="1600"/>
              </a:spcBef>
              <a:spcAft>
                <a:spcPts val="1600"/>
              </a:spcAft>
              <a:buSzPts val="1700"/>
              <a:buNone/>
            </a:pPr>
            <a:r>
              <a:t/>
            </a:r>
            <a:endParaRPr sz="21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
  <a:themeElements>
    <a:clrScheme name="Custom 16">
      <a:dk1>
        <a:srgbClr val="000000"/>
      </a:dk1>
      <a:lt1>
        <a:srgbClr val="FFFFFF"/>
      </a:lt1>
      <a:dk2>
        <a:srgbClr val="637052"/>
      </a:dk2>
      <a:lt2>
        <a:srgbClr val="CCDDEA"/>
      </a:lt2>
      <a:accent1>
        <a:srgbClr val="879EB3"/>
      </a:accent1>
      <a:accent2>
        <a:srgbClr val="FED06A"/>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2019-04-22T16:53:32Z</dcterms:created>
  <dc:creator>Julien Malka</dc:creator>
</cp:coreProperties>
</file>